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hyperlink" Target="https://cpmadang.org/people/list_of_candidates_2026" TargetMode="External"/><Relationship Id="rId2" Type="http://schemas.openxmlformats.org/officeDocument/2006/relationships/hyperlink" Target="https://gmminju.hanmadang.net/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rgbClr val="30302E"/>
          </a:solidFill>
          <a:ln/>
        </p:spPr>
      </p:sp>
      <p:sp>
        <p:nvSpPr>
          <p:cNvPr id="3" name="Shape 1"/>
          <p:cNvSpPr/>
          <p:nvPr/>
        </p:nvSpPr>
        <p:spPr>
          <a:xfrm>
            <a:off x="1325880" y="2331720"/>
            <a:ext cx="1371600" cy="1371600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1325880" y="233172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黨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548640" y="388620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지역에서부터 민주주의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4315968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중심은 구호가 아니라</a:t>
            </a:r>
            <a:endParaRPr lang="en-US" sz="1200" dirty="0"/>
          </a:p>
          <a:p>
            <a:pPr algn="ctr" indent="0" marL="0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인프라입니다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0" y="2057400"/>
            <a:ext cx="7040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4572000" y="2971800"/>
            <a:ext cx="7040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어느 당이든, 당원이 되어 활동하려면 인맥이 있어야 합니다.</a:t>
            </a:r>
            <a:endParaRPr lang="en-US" sz="16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이것을 바꾸는 일은 — 사실, 아주 간단한 문제입니다.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0" y="4041648"/>
            <a:ext cx="7040880" cy="18288"/>
          </a:xfrm>
          <a:prstGeom prst="rect">
            <a:avLst/>
          </a:prstGeom>
          <a:solidFill>
            <a:srgbClr val="4A4742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0" y="4224528"/>
            <a:ext cx="7040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전국 도입 2,500만(월 400만) · 시·도당 단위 1,000만(월 100만) · 지역위 단독 100만(월 50만·서버비 포함)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0" y="4553712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모든 정당에 동일하게 적용되는 공개 요금입니다 · 중앙당 · 시·도당 · 지역위원회 제안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572000" y="5349240"/>
            <a:ext cx="7040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CFC9B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새론사회적협동조합  ·  시민정치마당(cpmadang.org) 개발·운영진 공동 수행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CFC9B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2026년 8월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 ④ 모바일 — 공지가 당원의 주머니에 닿습니다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이미 동작합니다 — 2026년 8월, 실제 수신 화면입니다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572768"/>
            <a:ext cx="5029200" cy="1188720"/>
          </a:xfrm>
          <a:prstGeom prst="roundRect">
            <a:avLst>
              <a:gd name="adj" fmla="val 461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755648"/>
            <a:ext cx="45171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① 웹 푸시 — 설치 없이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2084832"/>
            <a:ext cx="4517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홈 화면에 추가만 하면 브라우저로 알림이 옵니다. 당원에게 설치 부담이 없습니다.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66928" y="2871216"/>
            <a:ext cx="5029200" cy="1188720"/>
          </a:xfrm>
          <a:prstGeom prst="roundRect">
            <a:avLst>
              <a:gd name="adj" fmla="val 461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3054096"/>
            <a:ext cx="45171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② 전용 앱 — 스토어 설치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3383280"/>
            <a:ext cx="4517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공지·일정·활동 소식이 폰 알림(FCM)으로 옵니다. 아이콘 배지가 쌓이고, 링크는 앱으로 바로 열립니다.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58368" y="4261104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조직별·지역별 세그먼트 발송 — 특정 시·도당 당원에게만 보낼 수 있습니다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행사 알림 · 당비 안내가 자동으로 나갑니다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정당 이름·로고의 전용 앱 패키징(스토어 등록)은 별도 협의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843016" y="1499616"/>
            <a:ext cx="5852160" cy="3216970"/>
          </a:xfrm>
          <a:prstGeom prst="roundRect">
            <a:avLst>
              <a:gd name="adj" fmla="val 2274"/>
            </a:avLst>
          </a:prstGeom>
          <a:solidFill>
            <a:srgbClr val="141413"/>
          </a:solidFill>
          <a:ln w="12700">
            <a:solidFill>
              <a:srgbClr val="141413"/>
            </a:solidFill>
            <a:prstDash val="solid"/>
          </a:ln>
        </p:spPr>
      </p:sp>
      <p:pic>
        <p:nvPicPr>
          <p:cNvPr id="14" name="Image 0" descr="img/app_not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6168" y="1572768"/>
            <a:ext cx="5705856" cy="3070666"/>
          </a:xfrm>
          <a:prstGeom prst="rect">
            <a:avLst/>
          </a:prstGeom>
        </p:spPr>
      </p:pic>
      <p:pic>
        <p:nvPicPr>
          <p:cNvPr id="15" name="Image 1" descr="img/app_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608" y="4808026"/>
            <a:ext cx="731520" cy="7315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876288" y="4881178"/>
            <a:ext cx="4654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위 = 웹 푸시(브라우저) · 아래 = 전용 앱(FCM). 같은 공지가 두 경로로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동시에 도달합니다. 아이콘의 배지 숫자는 안 읽은 알림.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566928" y="5614416"/>
            <a:ext cx="11055096" cy="566928"/>
          </a:xfrm>
          <a:prstGeom prst="roundRect">
            <a:avLst>
              <a:gd name="adj" fmla="val 9677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969264" y="5614416"/>
            <a:ext cx="102504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이메일은 열어 본 사람에게만 — 푸시는 당원의 주머니로 갑니다. 도달률이 다릅니다.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20" name="Text 16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검증된 기반 위에서 시작합니다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처음부터 만드는 것이 아닙니다. 아래는 지금 확인하실 수 있습니다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572768"/>
            <a:ext cx="2558034" cy="1691640"/>
          </a:xfrm>
          <a:prstGeom prst="roundRect">
            <a:avLst>
              <a:gd name="adj" fmla="val 3243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1773936"/>
            <a:ext cx="219227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10년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749808" y="2487168"/>
            <a:ext cx="219227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시민정치마당(cpmadang.org)</a:t>
            </a:r>
            <a:endParaRPr lang="en-US" sz="1100" dirty="0"/>
          </a:p>
          <a:p>
            <a:pPr algn="ctr"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자체 개발·운영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399282" y="1572768"/>
            <a:ext cx="2558034" cy="1691640"/>
          </a:xfrm>
          <a:prstGeom prst="roundRect">
            <a:avLst>
              <a:gd name="adj" fmla="val 3243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82162" y="1773936"/>
            <a:ext cx="219227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30만</a:t>
            </a:r>
            <a:endParaRPr lang="en-US" sz="3300" dirty="0"/>
          </a:p>
        </p:txBody>
      </p:sp>
      <p:sp>
        <p:nvSpPr>
          <p:cNvPr id="11" name="Text 9"/>
          <p:cNvSpPr/>
          <p:nvPr/>
        </p:nvSpPr>
        <p:spPr>
          <a:xfrm>
            <a:off x="3582162" y="2487168"/>
            <a:ext cx="219227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 최대 방문</a:t>
            </a:r>
            <a:endParaRPr lang="en-US" sz="1100" dirty="0"/>
          </a:p>
          <a:p>
            <a:pPr algn="ctr"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(1일 최대 15,000명)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231636" y="1572768"/>
            <a:ext cx="2558034" cy="1691640"/>
          </a:xfrm>
          <a:prstGeom prst="roundRect">
            <a:avLst>
              <a:gd name="adj" fmla="val 3243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14516" y="1773936"/>
            <a:ext cx="219227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9.7만 건</a:t>
            </a:r>
            <a:endParaRPr lang="en-US" sz="3300" dirty="0"/>
          </a:p>
        </p:txBody>
      </p:sp>
      <p:sp>
        <p:nvSpPr>
          <p:cNvPr id="14" name="Text 12"/>
          <p:cNvSpPr/>
          <p:nvPr/>
        </p:nvSpPr>
        <p:spPr>
          <a:xfrm>
            <a:off x="6414516" y="2487168"/>
            <a:ext cx="219227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정책·공약 자료</a:t>
            </a:r>
            <a:endParaRPr lang="en-US" sz="1100" dirty="0"/>
          </a:p>
          <a:p>
            <a:pPr algn="ctr"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데이터베이스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9063990" y="1572768"/>
            <a:ext cx="2558034" cy="1691640"/>
          </a:xfrm>
          <a:prstGeom prst="roundRect">
            <a:avLst>
              <a:gd name="adj" fmla="val 3243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246870" y="1773936"/>
            <a:ext cx="219227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80만원</a:t>
            </a:r>
            <a:endParaRPr lang="en-US" sz="3300" dirty="0"/>
          </a:p>
        </p:txBody>
      </p:sp>
      <p:sp>
        <p:nvSpPr>
          <p:cNvPr id="17" name="Text 15"/>
          <p:cNvSpPr/>
          <p:nvPr/>
        </p:nvSpPr>
        <p:spPr>
          <a:xfrm>
            <a:off x="9246870" y="2487168"/>
            <a:ext cx="219227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순간 동시접속 370명을</a:t>
            </a:r>
            <a:endParaRPr lang="en-US" sz="1100" dirty="0"/>
          </a:p>
          <a:p>
            <a:pPr algn="ctr"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감당한 월 운영비</a:t>
            </a:r>
            <a:endParaRPr lang="en-US" sz="11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3493008"/>
          <a:ext cx="11055096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8677656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AF9F5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항 목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2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AF9F5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내 용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2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개발·운영 이력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시민정치마당을 2015년부터 10년간 자체 개발·운영 (Laravel / MySQL)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조직 계층 구조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그 경험 위에 구축한 한마당(hanmadang.net)에서 조직별 독립 서브도메인·4단계 권한·회원관리가 이미 동작 중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부하 검증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세 번의 전국 선거 기간에 트래픽을 실제로 견뎠습니다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메일 발송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큐 기반 대량 발송 및 세그먼트 발송 구조 구현·운영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Text 16"/>
          <p:cNvSpPr/>
          <p:nvPr/>
        </p:nvSpPr>
        <p:spPr>
          <a:xfrm>
            <a:off x="566928" y="5669280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직접 보시고 판단하십시오 — hanmadang.net  ·  cpmadang.org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11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저희 주장이 아니라, 제3자 측정입니다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SimilarWeb 집계 (2026년 6월, 월간 방문) — 도메인만 넣으면 직접 확인하실 수 있습니다</a:t>
            </a:r>
            <a:endParaRPr lang="en-US" sz="1300" dirty="0"/>
          </a:p>
        </p:txBody>
      </p:sp>
      <p:pic>
        <p:nvPicPr>
          <p:cNvPr id="6" name="Image 0" descr="img/sw_traffic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1517904"/>
            <a:ext cx="6309360" cy="25146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66928" y="4096512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시민정치마당(cpmadang.org) 월 333,551 방문 — 참여연대의 2.7배, 민주노총의 3.6배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66928" y="4425696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국내 트래픽 순위 #4,430 — 시민사회 대표 사이트들을 앞섭니다 (참여연대 #10,490 · 민주노총 #10,243)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66928" y="497433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mindlenews는 언론사, gm.go.kr은 지자체 포털로 성격이 다른 참조 도메인입니다</a:t>
            </a:r>
            <a:endParaRPr lang="en-US" sz="1000" dirty="0"/>
          </a:p>
        </p:txBody>
      </p:sp>
      <p:pic>
        <p:nvPicPr>
          <p:cNvPr id="10" name="Image 1" descr="img/minwon_detail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7242048" y="1517904"/>
            <a:ext cx="4379976" cy="303580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242048" y="4626864"/>
            <a:ext cx="43799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민원 상세 화면 — 받는 사람(시장), 동조 집계,</a:t>
            </a:r>
            <a:endParaRPr lang="en-US" sz="105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유사 공약 자동 연결, 30일 무응답 시 일수 표시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566928" y="5413248"/>
            <a:ext cx="11055096" cy="731520"/>
          </a:xfrm>
          <a:prstGeom prst="roundRect">
            <a:avLst>
              <a:gd name="adj" fmla="val 7500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969264" y="5413248"/>
            <a:ext cx="10250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 열어 보십시오 — 로그인 없이 열립니다   </a:t>
            </a:r>
            <a:pPr indent="0" marL="0">
              <a:buNone/>
            </a:pPr>
            <a:r>
              <a:rPr lang="en-US" sz="13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cpmadang.org/people/list_of_candidates_2026 (당선인 명단 7,822명)  ·  hanmadang.net/regions/85 (광명시 한마당)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메일을 닫기 전에, 두 주소만 열어 보십시오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로그인 없이 열립니다 — 아래 주소를 클릭하시면 바로 이동합니다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627632"/>
            <a:ext cx="11055096" cy="1920240"/>
          </a:xfrm>
          <a:prstGeom prst="roundRect">
            <a:avLst>
              <a:gd name="adj" fmla="val 2857"/>
            </a:avLst>
          </a:prstGeom>
          <a:solidFill>
            <a:srgbClr val="30302E"/>
          </a:solidFill>
          <a:ln w="9525">
            <a:solidFill>
              <a:srgbClr val="303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78408" y="1847088"/>
            <a:ext cx="10232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2026년 지방선거 당선인 명단 — 후보·당선인 7,822명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78408" y="2304288"/>
            <a:ext cx="102321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u="sng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https://cpmadang.org/people/list_of_candidates_2026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978408" y="2852928"/>
            <a:ext cx="102321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지역·선거유형·정당별로 검색됩니다. 귀 지역구 당선인 페이지에 주민 의견이 이미 달려 있는지 확인해 보십시오.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66928" y="3767328"/>
            <a:ext cx="11055096" cy="1920240"/>
          </a:xfrm>
          <a:prstGeom prst="roundRect">
            <a:avLst>
              <a:gd name="adj" fmla="val 2857"/>
            </a:avLst>
          </a:prstGeom>
          <a:solidFill>
            <a:srgbClr val="30302E"/>
          </a:solidFill>
          <a:ln w="9525">
            <a:solidFill>
              <a:srgbClr val="3030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986784"/>
            <a:ext cx="10232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지역위원회 공식 사이트 — 샘플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78408" y="4443984"/>
            <a:ext cx="102321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u="sng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https://gmminju.hanmadang.net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978408" y="4992624"/>
            <a:ext cx="102321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공식 조직형 사이트 샘플 — 지역위원회 사이트가 실제로 이렇게 생깁니다. 지역 주민 페이지 실물은 hanmadang.net/regions/85 에서 함께 보실 수 있습니다.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66928" y="587044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종이로 보고 계시다면 주소를 그대로 입력하시면 됩니다. 모두 가입·로그인 없이 전체 열람이 가능합니다.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13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13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요금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모든 정당에 동일한 공개 요금 — 어느 단위에서 시작하든, 확대 시 기납부 구축비는 전액 공제 승계됩니다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2558034" cy="1627632"/>
          </a:xfrm>
          <a:prstGeom prst="roundRect">
            <a:avLst>
              <a:gd name="adj" fmla="val 3371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3232" y="1737360"/>
            <a:ext cx="226542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전국 도입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13232" y="2048256"/>
            <a:ext cx="22654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2,500만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713232" y="2560320"/>
            <a:ext cx="22654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중앙당 + 전 시·도당 + 지역위</a:t>
            </a:r>
            <a:endParaRPr lang="en-US" sz="11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 400만 · 서버는 정당 명의(실비)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99282" y="1554480"/>
            <a:ext cx="2558034" cy="1627632"/>
          </a:xfrm>
          <a:prstGeom prst="roundRect">
            <a:avLst>
              <a:gd name="adj" fmla="val 3371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45586" y="1737360"/>
            <a:ext cx="226542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 · 도당 단위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545586" y="2048256"/>
            <a:ext cx="22654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1,000만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545586" y="2560320"/>
            <a:ext cx="22654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시·도당 1곳 + 산하 지역위</a:t>
            </a:r>
            <a:endParaRPr lang="en-US" sz="11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 100만 · 서버비 포함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31636" y="1554480"/>
            <a:ext cx="2558034" cy="1627632"/>
          </a:xfrm>
          <a:prstGeom prst="roundRect">
            <a:avLst>
              <a:gd name="adj" fmla="val 3371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77940" y="1737360"/>
            <a:ext cx="226542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지역위 단독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377940" y="2048256"/>
            <a:ext cx="22654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100만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6377940" y="2560320"/>
            <a:ext cx="22654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지역위원회·부문위원회 1곳</a:t>
            </a:r>
            <a:endParaRPr lang="en-US" sz="11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 50만 · 서버비 포함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9063990" y="1554480"/>
            <a:ext cx="2558034" cy="1627632"/>
          </a:xfrm>
          <a:prstGeom prst="roundRect">
            <a:avLst>
              <a:gd name="adj" fmla="val 3371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10294" y="1737360"/>
            <a:ext cx="226542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커뮤니티 · 설치형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210294" y="2048256"/>
            <a:ext cx="22654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무료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9210294" y="2560320"/>
            <a:ext cx="22654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단일 도메인 · 직접 설치·운영</a:t>
            </a:r>
            <a:endParaRPr lang="en-US" sz="11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누구에게나 동일 공개 배포판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" y="3346704"/>
            <a:ext cx="11055096" cy="2139696"/>
          </a:xfrm>
          <a:prstGeom prst="roundRect">
            <a:avLst>
              <a:gd name="adj" fmla="val 256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32688" y="3547872"/>
            <a:ext cx="103235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요금을 이렇게 정한 이유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32688" y="3931920"/>
            <a:ext cx="10323576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도입 범위는 셋 중 하나입니다 — 어느 단위에서 시작하든, 확대할 때 이미 낸 구축비는 전액 공제(승계)됩니다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10년간 운영해 온 기존 인프라를 기반으로 하므로 초기 구축비와 구축 기간을 낮출 수 있습니다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전국 도입의 월 400만원은 전담 인력 1인 인건비 수준입니다 — 직원 한 명 비용으로 전국 조직망이 돌아갑니다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피드(feeds)·API 개방 구조 — 지역위 단독 도입도 다른 시스템을 쓰는 중앙당·시도당과 연결됩니다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지역위·시·도당 단위는 서버비 포함. 전국 도입 서버는 정당 명의로 계약해 정당이 소유합니다(실비 월 40~80만원 수준) — 데이터 주권 명확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당비·후원 결제 연동 별도 협의(PG 수수료 직접 부담) · 출장비 실비 · 부가세 별도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설치형(무료) — 오픈 배포판: 단일 도메인, 기능 선택 설치(품앗이·일정·인물·공약 켜고 끄기), 직접 설치·운영(지원·호스팅 미포함). 누구에게나 동일 조건으로 공개되므로 특정 정당 지원이 아닙니다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66928" y="5632704"/>
            <a:ext cx="11055096" cy="658368"/>
          </a:xfrm>
          <a:prstGeom prst="roundRect">
            <a:avLst>
              <a:gd name="adj" fmla="val 8333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9264" y="5632704"/>
            <a:ext cx="102504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특정 정당에 대한 할인·무상 제공은 하지 않습니다. 설치형(무료)은 특정 정당 지원이 아니라, 누구에게나 동일 조건으로 공개된 오픈 배포판입니다.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결정에 드는 것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채택하는 데 무엇이 필요한지 정리했습니다</a:t>
            </a:r>
            <a:endParaRPr lang="en-US" sz="13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517904"/>
          <a:ext cx="11055096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8677656"/>
              </a:tblGrid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AF9F5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필요한 것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2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AF9F5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실제 부담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2E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새 조직 신설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필요 없습니다. 기존 조직 구조를 그대로 옮깁니다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당헌·당규 개정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필요 없습니다. 공식 위원회는 기존 절차 그대로 운영되며, 당원 그룹은 당규상 지위를 갖지 않는 활동 단위입니다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인력 충원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필요 없습니다. 기존 조직 담당자가 그대로 사용합니다 (실무 교육 제공)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조직별 구축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필요 없습니다. 한 번의 구축으로 시·도당과 지역위원회 사이트가 함께 열립니다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데이터 소유권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당원 명부와 기자 DB의 소유권은 등록한 조직에 있으며, 언제든 전량 내보내기가 가능합니다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되돌리는 비용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0302E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시범 도입 4주로 판단하신 뒤 결정하셔도 됩니다. 계약 종료 시 이관 후 완전 삭제합니다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0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66928" y="5394960"/>
            <a:ext cx="11055096" cy="786384"/>
          </a:xfrm>
          <a:prstGeom prst="roundRect">
            <a:avLst>
              <a:gd name="adj" fmla="val 6977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9264" y="5394960"/>
            <a:ext cx="1025042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바꿔야 할 것은 크지만, 시작하는 데 드는 비용과 시간은 크지 않습니다.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15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11055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다음 단계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66928" y="1261872"/>
            <a:ext cx="493776" cy="49377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261872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80160" y="1261872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직접 확인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310128" y="1261872"/>
            <a:ext cx="83118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메일을 닫기 전에 두 주소만 열어 보십시오 — 로그인 없이 열립니다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cpmadang.org/people/list_of_candidates_2026 · gmminju.hanmadang.net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66928" y="1938528"/>
            <a:ext cx="493776" cy="49377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938528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80160" y="1938528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실무 미팅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310128" y="1938528"/>
            <a:ext cx="83118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구조와 공보 실무 현황 청취 (약 1시간)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66928" y="2615184"/>
            <a:ext cx="493776" cy="49377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12" name="Text 10"/>
          <p:cNvSpPr/>
          <p:nvPr/>
        </p:nvSpPr>
        <p:spPr>
          <a:xfrm>
            <a:off x="566928" y="261518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80160" y="2615184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데 모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310128" y="2615184"/>
            <a:ext cx="83118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계층 구조 및 보도자료 발송 흐름 시연 (원격 가능)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66928" y="3291840"/>
            <a:ext cx="493776" cy="49377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16" name="Text 14"/>
          <p:cNvSpPr/>
          <p:nvPr/>
        </p:nvSpPr>
        <p:spPr>
          <a:xfrm>
            <a:off x="566928" y="329184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80160" y="3291840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시범 도입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310128" y="3291840"/>
            <a:ext cx="83118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시·도당 1곳과 의원실 3~5곳으로 4주 파일럿 (요금 동일 적용) — 확인 지표를 미리 합의합니다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66928" y="3968496"/>
            <a:ext cx="11055096" cy="1828800"/>
          </a:xfrm>
          <a:prstGeom prst="roundRect">
            <a:avLst>
              <a:gd name="adj" fmla="val 3000"/>
            </a:avLst>
          </a:prstGeom>
          <a:solidFill>
            <a:srgbClr val="30302E"/>
          </a:solidFill>
          <a:ln w="15875">
            <a:solidFill>
              <a:srgbClr val="D9775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24128" y="4169664"/>
            <a:ext cx="101406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모든 문의는 이 연락처로 주십시오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024128" y="449884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김 태 형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1024128" y="499262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본 제안 총괄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133088" y="4517136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hope@cpmadang.org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4133088" y="491947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010 - 8336 - 0518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8019288" y="4389120"/>
            <a:ext cx="341985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제안 주체 (계약)</a:t>
            </a:r>
            <a:endParaRPr lang="en-US" sz="11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새론사회적협동조합 (이사장 정재열)</a:t>
            </a:r>
            <a:endParaRPr lang="en-US" sz="11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사회적협동조합 인가 제2020-1492-SO-9150호</a:t>
            </a:r>
            <a:endParaRPr lang="en-US" sz="11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사회적기업 인증 제2023-110호</a:t>
            </a:r>
            <a:endParaRPr lang="en-US" sz="11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소프트웨어사업자 신고 완료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66928" y="6089904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94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본 시스템은 평상시 정당 조직 운영과 공보 실무를 위한 도구이며, 선거 관련 기능을 포함하지 않습니다.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16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15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부록 — 주요 기능 목록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2026년 8월 현재 hanmadang.net에 구현·운영 중인 기능 기준입니다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426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1572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 · 글쓰기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86384" y="1883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담소·토픽 글, 글 타입 통합 작성 화면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서명운동 — 요구사항·목표 인원·진행률·서명자 목록(익명 마스킹)·공유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투표 — 하루 1회 제한, 비회원 참여 지원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정책 제안 — 이유·주장 구조화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이미지·PDF 첨부, 유튜브, 링크 미리보기, 일정, 태그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마크다운 편집 + 외부 인용 자동 표시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4343400" y="1426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62856" y="1572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(중앙당—시·도당—지역위)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562856" y="1883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 독립 서브도메인 사이트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공식 조직 모드 — 메인 슬라이드(최대 5장)·브랜드 색·퀵메뉴·공지 중심 홈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모임형 ↔ 공식형 전환은 설정 한 번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공지·이벤트 · 조직 투표 · 조직 서명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 역할(관리자/멤버) · 메뉴 구성·로고 설정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상위 조직 공지 하달 · 현황 집계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8119872" y="1426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39328" y="1572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관계 · 참여 이력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8339328" y="1883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팔로우 / 차단(전 화면 자동 적용)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댓글(비회원 포함) · 좋아요 · 찜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개인 블로그(/user/아이디) — 리치 에디터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프로필 — 활동 이력·팔로워·포인트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포인트 — 참여 적립·일일 상한·어뷰징 방어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66928" y="3712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6384" y="3858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품앗이 (자원봉사)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86384" y="4169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자원봉사자 프로필 — 재능 태그·가용 시간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모집글 — 정원·마감·신청/승인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개인 구직글 · 자원봉사 요청글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현황판 — 지역별 집계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선거 시기, 합법적 자원봉사망의 기반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343400" y="3712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62856" y="3858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공보 · 데이터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562856" y="4169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보도자료 작성→검토→배포→추적→아카이브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기자 DB 세그먼트 발송 · 발송 도메인 인증(SPF·DKIM·DMARC)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DB 피드(feeds)·API 연동 · CSV 이관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표준 행정구역 245개(2026년 개편 반영)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방문 통계(봇 필터) · 관리자 콘솔 · 접근 로그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8119872" y="3712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39328" y="3858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모바일 · 로그인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8339328" y="4169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PWA — 홈 화면 설치 + 웹 푸시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전용 앱(안드로이드) — FCM 푸시, 실기기 검증(2026.8)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조직별·지역별 세그먼트 푸시 발송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카카오·구글 소셜 로그인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서브도메인 간 로그인 공유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566928" y="6035040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표준 제공 기능이며, 도입 시 용어와 화면 구성은 정당의 명칭 체계에 맞게 조정됩니다. 선거 전용 기능(여론조사·선거인단·선거비용 처리 등)은 포함하지 않습니다.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17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17320"/>
            <a:ext cx="110550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당원이 당의 주인이라는 말은,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566928" y="1965960"/>
            <a:ext cx="1105509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200"/>
              </a:lnSpc>
              <a:buNone/>
            </a:pPr>
            <a:r>
              <a:rPr lang="en-US" sz="27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주인이 당의 활동에 참여할 수 있는 프로세스가</a:t>
            </a:r>
            <a:endParaRPr lang="en-US" sz="2700" dirty="0"/>
          </a:p>
          <a:p>
            <a:pPr algn="ctr" indent="0" marL="0">
              <a:lnSpc>
                <a:spcPts val="4200"/>
              </a:lnSpc>
              <a:buNone/>
            </a:pPr>
            <a:r>
              <a:rPr lang="en-US" sz="27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얼마나 완성도 있게 준비되어 있는가로 증명됩니다.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37276" y="3520440"/>
            <a:ext cx="914400" cy="41148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3840480"/>
            <a:ext cx="110550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5000"/>
              </a:lnSpc>
              <a:buNone/>
            </a:pPr>
            <a:r>
              <a:rPr lang="en-US" sz="32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참여할 인프라가 없는 곳에서</a:t>
            </a:r>
            <a:endParaRPr lang="en-US" sz="3200" dirty="0"/>
          </a:p>
          <a:p>
            <a:pPr algn="ctr" indent="0" marL="0">
              <a:lnSpc>
                <a:spcPts val="5000"/>
              </a:lnSpc>
              <a:buNone/>
            </a:pPr>
            <a:r>
              <a:rPr lang="en-US" sz="32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「당원 중심」은 말잔치일 뿐입니다.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66928" y="5532120"/>
            <a:ext cx="110550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중심은 구호가 아니라, 인프라입니다.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66928" y="5989320"/>
            <a:ext cx="110550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한마당  ·  hope@cpmadang.org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18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어느 당이든, 당원이 되어 활동하려면 인맥이 있어야 합니다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중앙당 — 시·도당 — 지역위원회 — 당원 · 공지·일정·인물·민원·보도자료·당원활동을 하나의 시스템에서 관리합니다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481328"/>
            <a:ext cx="3483864" cy="2331720"/>
          </a:xfrm>
          <a:prstGeom prst="roundRect">
            <a:avLst>
              <a:gd name="adj" fmla="val 2353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755648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920240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 없는 것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233172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누가 후보로 나오는지, 나온 후보가 어떤 사람인지 알 수 없습니다. 공지는 단톡방과 밴드에 흩어져 있어, 아는 사람이 초대해 주지 않으면 찾아갈 수조차 없습니다.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51960" y="1481328"/>
            <a:ext cx="3483864" cy="2331720"/>
          </a:xfrm>
          <a:prstGeom prst="roundRect">
            <a:avLst>
              <a:gd name="adj" fmla="val 2353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07992" y="1755648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2" name="Text 10"/>
          <p:cNvSpPr/>
          <p:nvPr/>
        </p:nvSpPr>
        <p:spPr>
          <a:xfrm>
            <a:off x="4507992" y="1920240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만드는 것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07992" y="233172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누구나 볼 수 있는 공지 게시판, 누구에게나 열려 있는 인물 정보, 정책을 제안하고 논의하는 시스템 — 정당 고유 도메인으로 구축합니다.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936992" y="1481328"/>
            <a:ext cx="3483864" cy="2331720"/>
          </a:xfrm>
          <a:prstGeom prst="roundRect">
            <a:avLst>
              <a:gd name="adj" fmla="val 2353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93024" y="1755648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6" name="Text 14"/>
          <p:cNvSpPr/>
          <p:nvPr/>
        </p:nvSpPr>
        <p:spPr>
          <a:xfrm>
            <a:off x="8193024" y="1920240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남는 것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193024" y="233172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인물마다 활동과 글이 본인 이름으로 쌓입니다. 판단은 그 기록을 보는 당원과 주민이 합니다.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66928" y="4041648"/>
            <a:ext cx="11055096" cy="2084832"/>
          </a:xfrm>
          <a:prstGeom prst="roundRect">
            <a:avLst>
              <a:gd name="adj" fmla="val 2632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24128" y="4343400"/>
            <a:ext cx="101406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“사실, 아주 간단한 문제입니다. 지역위원회를 민주적으로 운영하는 것,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024128" y="4736592"/>
            <a:ext cx="101406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그리고 그 기저에 인프라를 놓는 것 — 그것이 이 제안의 전부입니다.”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024128" y="5212080"/>
            <a:ext cx="1014069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당원은 당비를 내는 당의 주인입니다. 그리고 당원 중심의 정당인지는 말이 아니라 프로세스가 증명합니다 —</a:t>
            </a:r>
            <a:endParaRPr lang="en-US" sz="12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참여할 인프라가 없는 곳에서 「당원 중심」은 말잔치일 뿐입니다.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기록이 없으면 절차의 객관성을 증명할 수 없습니다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이것이 이 제안의 핵심입니다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600200"/>
            <a:ext cx="2558034" cy="1783080"/>
          </a:xfrm>
          <a:prstGeom prst="roundRect">
            <a:avLst>
              <a:gd name="adj" fmla="val 307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1847088"/>
            <a:ext cx="211912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공지가 없다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86384" y="2487168"/>
            <a:ext cx="211912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무엇이 언제 공고되었는지</a:t>
            </a:r>
            <a:endParaRPr lang="en-US" sz="11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확인할 방법이 없습니다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143250" y="2240280"/>
            <a:ext cx="237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›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399282" y="1600200"/>
            <a:ext cx="2558034" cy="1783080"/>
          </a:xfrm>
          <a:prstGeom prst="roundRect">
            <a:avLst>
              <a:gd name="adj" fmla="val 307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8738" y="1847088"/>
            <a:ext cx="211912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일정표가 없다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3618738" y="2487168"/>
            <a:ext cx="211912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누가 언제 참여할 수 있었는지</a:t>
            </a:r>
            <a:endParaRPr lang="en-US" sz="11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남지 않습니다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5975604" y="2240280"/>
            <a:ext cx="237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›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6231636" y="1600200"/>
            <a:ext cx="2558034" cy="1783080"/>
          </a:xfrm>
          <a:prstGeom prst="roundRect">
            <a:avLst>
              <a:gd name="adj" fmla="val 307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51092" y="1847088"/>
            <a:ext cx="211912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인물 기록이 없다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6451092" y="2487168"/>
            <a:ext cx="211912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어떤 사람이 얼마나 오래</a:t>
            </a:r>
            <a:endParaRPr lang="en-US" sz="11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활동해 왔는지 알 수 없습니다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807958" y="2240280"/>
            <a:ext cx="237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›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9063990" y="1600200"/>
            <a:ext cx="2558034" cy="1783080"/>
          </a:xfrm>
          <a:prstGeom prst="roundRect">
            <a:avLst>
              <a:gd name="adj" fmla="val 3077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3446" y="1847088"/>
            <a:ext cx="211912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그래서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9283446" y="2487168"/>
            <a:ext cx="211912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사람에 대한 판단이</a:t>
            </a:r>
            <a:endParaRPr lang="en-US" sz="11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소수의 몫이 됩니다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66928" y="3858768"/>
            <a:ext cx="11055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그러니 후보가 되려는 사람은, 힘 있는 소수의 눈에 들려고 합니다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566928" y="4352544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3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당원과 주민에게 인정받는 길이 없기 때문입니다. 오래 일한 사람과 갑자기 나타난 사람을 구별할 기록이 당에 남아 있지 않으니, 검증은 선거 직전에 소수가 짧게 합니다. 기록이 남는 창구는 이것을 뒤집습니다 — 당원과 주민에게 인정받는 길이 생기고, 그 기록이 나중에 조직을 지켜 주는 근거가 됩니다.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566928" y="5321808"/>
            <a:ext cx="11055096" cy="749808"/>
          </a:xfrm>
          <a:prstGeom prst="roundRect">
            <a:avLst>
              <a:gd name="adj" fmla="val 731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96112" y="5321808"/>
            <a:ext cx="103967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그리고 이것을 선택해서 진행하는 데 드는 비용과 시간은 크지 않습니다.  →  구축 16주 · 시범 도입 4주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공정하다는 것은, 누구나 확인할 수 있다는 것입니다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이것이 이 시스템의 설계 개념입니다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66928" y="1645920"/>
            <a:ext cx="110550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온라인에서 누구든지 객관적으로 검토하고 검증할 수 있게 하는 것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66928" y="2212848"/>
            <a:ext cx="110550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공정성은 선언으로 만들어지지 않습니다. 밖에서 볼 수 없는 절차는 안에서 아무리 공정해도 공정함을 증명할 수 없습니다.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66928" y="2889504"/>
            <a:ext cx="2558034" cy="1755648"/>
          </a:xfrm>
          <a:prstGeom prst="roundRect">
            <a:avLst>
              <a:gd name="adj" fmla="val 3125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04672" y="3145536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3291840"/>
            <a:ext cx="208254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누구나 열람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804672" y="3694176"/>
            <a:ext cx="2082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가입하지 않은 사람도 볼 수 있습니다.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닫힌 방에서 정해진 일은 검증되지 않습니다.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399282" y="2889504"/>
            <a:ext cx="2558034" cy="1755648"/>
          </a:xfrm>
          <a:prstGeom prst="roundRect">
            <a:avLst>
              <a:gd name="adj" fmla="val 3125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637026" y="3145536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4" name="Text 12"/>
          <p:cNvSpPr/>
          <p:nvPr/>
        </p:nvSpPr>
        <p:spPr>
          <a:xfrm>
            <a:off x="3637026" y="3291840"/>
            <a:ext cx="208254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기록으로 남음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3637026" y="3694176"/>
            <a:ext cx="2082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무엇이 언제 공지되고 변경되었는지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관리자 로그와 기록으로 남습니다.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31636" y="2889504"/>
            <a:ext cx="2558034" cy="1755648"/>
          </a:xfrm>
          <a:prstGeom prst="roundRect">
            <a:avLst>
              <a:gd name="adj" fmla="val 3125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69380" y="3145536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8" name="Text 16"/>
          <p:cNvSpPr/>
          <p:nvPr/>
        </p:nvSpPr>
        <p:spPr>
          <a:xfrm>
            <a:off x="6469380" y="3291840"/>
            <a:ext cx="208254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시간이 증명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6469380" y="3694176"/>
            <a:ext cx="2082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한두 달로는 만들 수 없는 활동 기록이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몇 년에 걸쳐 쌓입니다.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9063990" y="2889504"/>
            <a:ext cx="2558034" cy="1755648"/>
          </a:xfrm>
          <a:prstGeom prst="roundRect">
            <a:avLst>
              <a:gd name="adj" fmla="val 3125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301734" y="3145536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22" name="Text 20"/>
          <p:cNvSpPr/>
          <p:nvPr/>
        </p:nvSpPr>
        <p:spPr>
          <a:xfrm>
            <a:off x="9301734" y="3291840"/>
            <a:ext cx="208254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이의의 근거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9301734" y="3694176"/>
            <a:ext cx="2082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문제를 제기할 때 근거로 삼을 자료가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같은 자리에 공개되어 있습니다.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66928" y="4956048"/>
            <a:ext cx="11055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그래서 이 제안의 핵심은 기능이 아니라 공개입니다.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66928" y="5394960"/>
            <a:ext cx="11055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지역의 일반 시민에게 노출되는 것은 개인의 홍보 문제가 아니라, 민주적 정당 운영의 원칙이어야 합니다.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다루지 않는 것, 그리고 정당의 몫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경계를 분명히 합니다 — 무엇을 대행하지 않고, 무엇이 정당의 합법적 권리인지.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627632"/>
            <a:ext cx="5225796" cy="1225296"/>
          </a:xfrm>
          <a:prstGeom prst="roundRect">
            <a:avLst>
              <a:gd name="adj" fmla="val 4478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✕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16736" y="1828800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선거 전용 기능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16736" y="2176272"/>
            <a:ext cx="42199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경선·본선 투표, 여론조사, 선거인단 관리, 선거비용 사무는 제공하지 않습니다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396228" y="1627632"/>
            <a:ext cx="5225796" cy="1225296"/>
          </a:xfrm>
          <a:prstGeom prst="roundRect">
            <a:avLst>
              <a:gd name="adj" fmla="val 4478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70548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✕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146036" y="1828800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인물 점수·순위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146036" y="2176272"/>
            <a:ext cx="42199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인물 페이지와 SNS형 소통은 두되, 점수·순위·추천으로 줄 세우지 않습니다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66928" y="3108960"/>
            <a:ext cx="5225796" cy="1225296"/>
          </a:xfrm>
          <a:prstGeom prst="roundRect">
            <a:avLst>
              <a:gd name="adj" fmla="val 4478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" y="3383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✕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316736" y="3310128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평가·감시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316736" y="3657600"/>
            <a:ext cx="42199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의정활동 자료는 보관과 검색에 한정하며 평가하지 않습니다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396228" y="3108960"/>
            <a:ext cx="5225796" cy="1225296"/>
          </a:xfrm>
          <a:prstGeom prst="roundRect">
            <a:avLst>
              <a:gd name="adj" fmla="val 4478"/>
            </a:avLst>
          </a:prstGeom>
          <a:solidFill>
            <a:srgbClr val="C15F3C"/>
          </a:solidFill>
          <a:ln w="9525">
            <a:solidFill>
              <a:srgbClr val="C15F3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70548" y="3383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○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146036" y="3310128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선거 시기에는 — 정당의 몫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46036" y="3657600"/>
            <a:ext cx="42199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FBEFE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정당이 자기 조직망을 선거 대응 체제로 운영하는 것은 합법입니다. 쌓인 인물 기록·품앗이 조직·참여 이력이 그대로 캠프의 자산이 됩니다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66928" y="4956048"/>
            <a:ext cx="11055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경선에서도 당원은 구경꾼이 아닙니다 — 축적된 기록으로 후보자를 검증하고, 정책을 제안합니다.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566928" y="5413248"/>
            <a:ext cx="110550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당사는 시스템을 공급할 뿐 선거운동을 대행하지 않으며, 선거 시기의 활용은 각 정당의 판단과 책임입니다(인터넷 선거운동 상시 허용). 요금과 조건은 시기와 무관하게 모든 정당에 동일합니다.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 번의 구축으로 전국 조직의 사이트가 열립니다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시·도당도, 지역위원회도, 부문 위원회도 같은 기반 위에서 각자의 사이트를 갖습니다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5074920"/>
            <a:ext cx="6492240" cy="603504"/>
          </a:xfrm>
          <a:prstGeom prst="roundRect">
            <a:avLst>
              <a:gd name="adj" fmla="val 9091"/>
            </a:avLst>
          </a:prstGeom>
          <a:solidFill>
            <a:srgbClr val="141413"/>
          </a:solidFill>
          <a:ln w="12700">
            <a:solidFill>
              <a:srgbClr val="14141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5074920"/>
            <a:ext cx="6492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하나의 기반 — 구축 1회 · 공통 시스템 · 정당 고유 도메인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578608" y="1517904"/>
            <a:ext cx="2468880" cy="566928"/>
          </a:xfrm>
          <a:prstGeom prst="roundRect">
            <a:avLst>
              <a:gd name="adj" fmla="val 8065"/>
            </a:avLst>
          </a:prstGeom>
          <a:solidFill>
            <a:srgbClr val="141413"/>
          </a:solidFill>
          <a:ln w="12700">
            <a:solidFill>
              <a:srgbClr val="14141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78608" y="1517904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중앙당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803904" y="2084832"/>
            <a:ext cx="18288" cy="274320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1" name="Shape 9"/>
          <p:cNvSpPr/>
          <p:nvPr/>
        </p:nvSpPr>
        <p:spPr>
          <a:xfrm>
            <a:off x="1609344" y="2359152"/>
            <a:ext cx="4407408" cy="18288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2" name="Shape 10"/>
          <p:cNvSpPr/>
          <p:nvPr/>
        </p:nvSpPr>
        <p:spPr>
          <a:xfrm>
            <a:off x="1548384" y="2377440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3" name="Shape 11"/>
          <p:cNvSpPr/>
          <p:nvPr/>
        </p:nvSpPr>
        <p:spPr>
          <a:xfrm>
            <a:off x="566928" y="2615184"/>
            <a:ext cx="1981200" cy="512064"/>
          </a:xfrm>
          <a:prstGeom prst="roundRect">
            <a:avLst>
              <a:gd name="adj" fmla="val 8929"/>
            </a:avLst>
          </a:prstGeom>
          <a:solidFill>
            <a:srgbClr val="444138"/>
          </a:solidFill>
          <a:ln w="12700">
            <a:solidFill>
              <a:srgbClr val="44413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2615184"/>
            <a:ext cx="1981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서울시당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548384" y="3127248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6" name="Shape 14"/>
          <p:cNvSpPr/>
          <p:nvPr/>
        </p:nvSpPr>
        <p:spPr>
          <a:xfrm>
            <a:off x="3803904" y="2377440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7" name="Shape 15"/>
          <p:cNvSpPr/>
          <p:nvPr/>
        </p:nvSpPr>
        <p:spPr>
          <a:xfrm>
            <a:off x="2822448" y="2615184"/>
            <a:ext cx="1981200" cy="512064"/>
          </a:xfrm>
          <a:prstGeom prst="roundRect">
            <a:avLst>
              <a:gd name="adj" fmla="val 8929"/>
            </a:avLst>
          </a:prstGeom>
          <a:solidFill>
            <a:srgbClr val="444138"/>
          </a:solidFill>
          <a:ln w="12700">
            <a:solidFill>
              <a:srgbClr val="4441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822448" y="2615184"/>
            <a:ext cx="1981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경기도당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3803904" y="3127248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20" name="Shape 18"/>
          <p:cNvSpPr/>
          <p:nvPr/>
        </p:nvSpPr>
        <p:spPr>
          <a:xfrm>
            <a:off x="6059424" y="2377440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21" name="Shape 19"/>
          <p:cNvSpPr/>
          <p:nvPr/>
        </p:nvSpPr>
        <p:spPr>
          <a:xfrm>
            <a:off x="5077968" y="2615184"/>
            <a:ext cx="1981200" cy="512064"/>
          </a:xfrm>
          <a:prstGeom prst="roundRect">
            <a:avLst>
              <a:gd name="adj" fmla="val 8929"/>
            </a:avLst>
          </a:prstGeom>
          <a:solidFill>
            <a:srgbClr val="444138"/>
          </a:solidFill>
          <a:ln w="12700">
            <a:solidFill>
              <a:srgbClr val="44413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77968" y="2615184"/>
            <a:ext cx="1981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…  17개 시·도당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059424" y="3127248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24" name="Shape 22"/>
          <p:cNvSpPr/>
          <p:nvPr/>
        </p:nvSpPr>
        <p:spPr>
          <a:xfrm>
            <a:off x="566928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66928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지역위원회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621536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21536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여성위원회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1548384" y="4791456"/>
            <a:ext cx="18288" cy="283464"/>
          </a:xfrm>
          <a:prstGeom prst="rect">
            <a:avLst/>
          </a:prstGeom>
          <a:solidFill>
            <a:srgbClr val="D9DCD0"/>
          </a:solidFill>
          <a:ln/>
        </p:spPr>
      </p:sp>
      <p:sp>
        <p:nvSpPr>
          <p:cNvPr id="29" name="Shape 27"/>
          <p:cNvSpPr/>
          <p:nvPr/>
        </p:nvSpPr>
        <p:spPr>
          <a:xfrm>
            <a:off x="2822448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822448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지역위원회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877056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77056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청년위원회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3803904" y="4791456"/>
            <a:ext cx="18288" cy="283464"/>
          </a:xfrm>
          <a:prstGeom prst="rect">
            <a:avLst/>
          </a:prstGeom>
          <a:solidFill>
            <a:srgbClr val="D9DCD0"/>
          </a:solidFill>
          <a:ln/>
        </p:spPr>
      </p:sp>
      <p:sp>
        <p:nvSpPr>
          <p:cNvPr id="34" name="Shape 32"/>
          <p:cNvSpPr/>
          <p:nvPr/>
        </p:nvSpPr>
        <p:spPr>
          <a:xfrm>
            <a:off x="5077968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077968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지역위 250+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132576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132576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장애인위 外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6059424" y="4791456"/>
            <a:ext cx="18288" cy="283464"/>
          </a:xfrm>
          <a:prstGeom prst="rect">
            <a:avLst/>
          </a:prstGeom>
          <a:solidFill>
            <a:srgbClr val="D9DCD0"/>
          </a:solidFill>
          <a:ln/>
        </p:spPr>
      </p:sp>
      <p:sp>
        <p:nvSpPr>
          <p:cNvPr id="39" name="Text 37"/>
          <p:cNvSpPr/>
          <p:nvPr/>
        </p:nvSpPr>
        <p:spPr>
          <a:xfrm>
            <a:off x="566928" y="3950208"/>
            <a:ext cx="6492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지역위원회(시·군·구)와 부문위원회(여성·청년·장애인·노동 등)는 같은 급의 병렬 조직입니다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66928" y="4224528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조직마다 독립 서브도메인 · 로고 · 공지 · 일정 · 인물 페이지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566928" y="4498848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개설비 없음 · 당원 그룹(누구에게나 열림)과 공식 위원회(합의로 설치) 2단계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7424928" y="1517904"/>
            <a:ext cx="4197096" cy="1975104"/>
          </a:xfrm>
          <a:prstGeom prst="roundRect">
            <a:avLst>
              <a:gd name="adj" fmla="val 277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680960" y="1719072"/>
            <a:ext cx="3685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조직마다 따로 만들면</a:t>
            </a:r>
            <a:endParaRPr lang="en-US" sz="1450" dirty="0"/>
          </a:p>
        </p:txBody>
      </p:sp>
      <p:sp>
        <p:nvSpPr>
          <p:cNvPr id="44" name="Text 42"/>
          <p:cNvSpPr/>
          <p:nvPr/>
        </p:nvSpPr>
        <p:spPr>
          <a:xfrm>
            <a:off x="7680960" y="2084832"/>
            <a:ext cx="36850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수만큼 구축비가 반복해서 듭니다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유지·관리 인력도 조직마다 따로 필요합니다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당의 얼굴이 통일되지 않습니다</a:t>
            </a:r>
            <a:endParaRPr lang="en-US" sz="1150" dirty="0"/>
          </a:p>
        </p:txBody>
      </p:sp>
      <p:sp>
        <p:nvSpPr>
          <p:cNvPr id="45" name="Shape 43"/>
          <p:cNvSpPr/>
          <p:nvPr/>
        </p:nvSpPr>
        <p:spPr>
          <a:xfrm>
            <a:off x="7424928" y="3657600"/>
            <a:ext cx="4197096" cy="2020824"/>
          </a:xfrm>
          <a:prstGeom prst="roundRect">
            <a:avLst>
              <a:gd name="adj" fmla="val 2715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680960" y="3858768"/>
            <a:ext cx="3685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하나의 기반 위에 올리면</a:t>
            </a:r>
            <a:endParaRPr lang="en-US" sz="1450" dirty="0"/>
          </a:p>
        </p:txBody>
      </p:sp>
      <p:sp>
        <p:nvSpPr>
          <p:cNvPr id="47" name="Text 45"/>
          <p:cNvSpPr/>
          <p:nvPr/>
        </p:nvSpPr>
        <p:spPr>
          <a:xfrm>
            <a:off x="7680960" y="4224528"/>
            <a:ext cx="36850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구축 1회 · 개설비 없음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중앙당 공지가 전 조직에 내려갑니다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 조직 현황이 한 화면에 집계됩니다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b="1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피드(feeds)·API 개방 구조 — 다른 시스템을 쓰는 조직과도 연결됩니다</a:t>
            </a:r>
            <a:endParaRPr lang="en-US" sz="1150" dirty="0"/>
          </a:p>
        </p:txBody>
      </p:sp>
      <p:sp>
        <p:nvSpPr>
          <p:cNvPr id="48" name="Shape 46"/>
          <p:cNvSpPr/>
          <p:nvPr/>
        </p:nvSpPr>
        <p:spPr>
          <a:xfrm>
            <a:off x="566928" y="5779008"/>
            <a:ext cx="11055096" cy="457200"/>
          </a:xfrm>
          <a:prstGeom prst="roundRect">
            <a:avLst>
              <a:gd name="adj" fmla="val 12000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932688" y="5779008"/>
            <a:ext cx="103235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반드시 중앙당부터일 필요는 없습니다 — </a:t>
            </a:r>
            <a:pPr indent="0" marL="0">
              <a:buNone/>
            </a:pPr>
            <a:r>
              <a:rPr lang="en-US" sz="1250" b="1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어느 지역위원회든 부문위원회든 단독으로 시작할 수 있고, 피드·API로 중앙당의 기존 시스템과도 연결됩니다.</a:t>
            </a:r>
            <a:endParaRPr lang="en-US" sz="1250" dirty="0"/>
          </a:p>
        </p:txBody>
      </p:sp>
      <p:sp>
        <p:nvSpPr>
          <p:cNvPr id="50" name="Text 48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51" name="Text 49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 ① 세 개의 공식 창구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없다고 말씀드린 세 가지를 그대로 만듭니다 — 그리고 각각이 지역 활동의 도구가 됩니다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572768"/>
            <a:ext cx="3502152" cy="3310128"/>
          </a:xfrm>
          <a:prstGeom prst="roundRect">
            <a:avLst>
              <a:gd name="adj" fmla="val 165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828800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975104"/>
            <a:ext cx="2990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공지 · 일정 · 행사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2432304"/>
            <a:ext cx="2990088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공식 게시판과 공개 일정표 — 가입 없이 열람 가능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행사 참여자 모집 — 신청 접수 · 정원 관리 · 명단 확인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캠페인 개설과 서명 — 지역 의제를 행동으로 잇습니다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품앗이 — 온라인 시대의 자원봉사자 조직 도구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 이력이 남아 다음 행사 대상자를 찾을 수 있습니다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343400" y="1572768"/>
            <a:ext cx="3502152" cy="3310128"/>
          </a:xfrm>
          <a:prstGeom prst="roundRect">
            <a:avLst>
              <a:gd name="adj" fmla="val 165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99432" y="1828800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2" name="Text 10"/>
          <p:cNvSpPr/>
          <p:nvPr/>
        </p:nvSpPr>
        <p:spPr>
          <a:xfrm>
            <a:off x="4599432" y="1975104"/>
            <a:ext cx="2990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인물 페이지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99432" y="2432304"/>
            <a:ext cx="2990088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정당의 인재를 선거 직전에 찾지 않습니다 — 평상시 활동이 곧 인재 데이터가 됩니다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각자 블로그와 팔로우·댓글 등 SNS형 소통 — 활동이 본인 이름으로 쌓입니다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정치 신인과 청년의 진입로 — 직책 없이도 기록을 만듭니다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점수 · 순위 · 추천 기능은 넣지 않습니다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119872" y="1572768"/>
            <a:ext cx="3502152" cy="3310128"/>
          </a:xfrm>
          <a:prstGeom prst="roundRect">
            <a:avLst>
              <a:gd name="adj" fmla="val 165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75904" y="1828800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6" name="Text 14"/>
          <p:cNvSpPr/>
          <p:nvPr/>
        </p:nvSpPr>
        <p:spPr>
          <a:xfrm>
            <a:off x="8375904" y="1975104"/>
            <a:ext cx="2990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민원 접수 · 처리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375904" y="2432304"/>
            <a:ext cx="2990088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주민이 요구를 넣고 처리 과정을 확인하는 공식 창구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동조 집계 — 개인 민원이 지역 공통 의제로 묶입니다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처리 결과가 기록으로 남아 다음에 근거가 됩니다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민원 → 반복 → 의제 → 정책으로 축적되는 정당의 의제 데이터가 됩니다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66928" y="5102352"/>
            <a:ext cx="11055096" cy="969264"/>
          </a:xfrm>
          <a:prstGeom prst="roundRect">
            <a:avLst>
              <a:gd name="adj" fmla="val 5660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9264" y="5102352"/>
            <a:ext cx="10250424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만드는 것이 아니라 옮기는 것입니다 — 세 창구 모두 hanmadang.net에서 이미 동작 중이며, 정당 고유 도메인으로 구축합니다.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 ② 보도자료 수집과 배포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의원실마다 따로 관리하던 기자 DB와 보도자료를 하나의 체계로 — 공보 업무시간을 줄입니다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572768"/>
            <a:ext cx="2558034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04672" y="1792224"/>
            <a:ext cx="402336" cy="40233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17922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16736" y="1810512"/>
            <a:ext cx="1588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수집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04672" y="2304288"/>
            <a:ext cx="208254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소속 의원·지역위의 보도자료를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자동으로 모읍니다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399282" y="1572768"/>
            <a:ext cx="2558034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637026" y="1792224"/>
            <a:ext cx="402336" cy="40233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13" name="Text 11"/>
          <p:cNvSpPr/>
          <p:nvPr/>
        </p:nvSpPr>
        <p:spPr>
          <a:xfrm>
            <a:off x="3637026" y="17922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49090" y="1810512"/>
            <a:ext cx="1588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정리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637026" y="2304288"/>
            <a:ext cx="208254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의제별로 묶어 맥락이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이어지게 보관합니다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31636" y="1572768"/>
            <a:ext cx="2558034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69380" y="1792224"/>
            <a:ext cx="402336" cy="40233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18" name="Text 16"/>
          <p:cNvSpPr/>
          <p:nvPr/>
        </p:nvSpPr>
        <p:spPr>
          <a:xfrm>
            <a:off x="6469380" y="17922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981444" y="1810512"/>
            <a:ext cx="1588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배포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469380" y="2304288"/>
            <a:ext cx="208254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기자 DB로 세그먼트를 나눠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발송합니다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9063990" y="1572768"/>
            <a:ext cx="2558034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301734" y="1792224"/>
            <a:ext cx="402336" cy="40233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23" name="Text 21"/>
          <p:cNvSpPr/>
          <p:nvPr/>
        </p:nvSpPr>
        <p:spPr>
          <a:xfrm>
            <a:off x="9301734" y="17922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813798" y="1810512"/>
            <a:ext cx="1588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증빙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301734" y="2304288"/>
            <a:ext cx="208254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언제 누구에게 무엇을 보냈는지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로그가 남습니다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566928" y="3346704"/>
            <a:ext cx="11055096" cy="2578608"/>
          </a:xfrm>
          <a:prstGeom prst="roundRect">
            <a:avLst>
              <a:gd name="adj" fmla="val 2128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24128" y="3602736"/>
            <a:ext cx="101406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어려운 것은 만드는 것이 아니라, 그 메일이 기자 받은편지함에 실제로 도착하게 하는 것입니다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1024128" y="4096512"/>
            <a:ext cx="1014069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정당 전용 발송 도메인을 구성하고 SPF · DKIM · DMARC를 설정합니다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발신 도메인 평판을 관리합니다 — 반송률과 수신거부율을 임계치 이하로 유지합니다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발송 큐와 재시도를 처리해 대량 발송 시 차단을 피합니다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수신거부 절차와 발송 이력을 보존해 분쟁에 대비합니다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024128" y="5413248"/>
            <a:ext cx="101406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설정 없이 대량 발송하면 보도자료 상당수가 스팸으로 분류됩니다. 실무에서 가장 자주 생기고, 가장 늦게 발견되는 문제입니다.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8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 ③ 당원 DB · 당비 납부 · 후원 · 의정활동 자료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 당원 관리 체계를 대체하지 않습니다. 연동하고, 정산하고, 기록으로 남깁니다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1572768"/>
            <a:ext cx="2558034" cy="3584448"/>
          </a:xfrm>
          <a:prstGeom prst="roundRect">
            <a:avLst>
              <a:gd name="adj" fmla="val 214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86384" y="1828800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8" name="Text 6"/>
          <p:cNvSpPr/>
          <p:nvPr/>
        </p:nvSpPr>
        <p:spPr>
          <a:xfrm>
            <a:off x="786384" y="1975104"/>
            <a:ext cx="211912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DB 연동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86384" y="2596896"/>
            <a:ext cx="2119122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 시스템과 피드(feeds)·API로 연동, 또는 CSV 이관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DB 원본에 직접 접근하지 않습니다 — 최소한의 식별 정보만 전달받아 격리 저장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 격리 저장 · 상위 조직은 집계만 열람 · 접근 로그 기록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언제든 전량 내보내기 · 종료 시 이관 후 완전 삭제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99282" y="1572768"/>
            <a:ext cx="2558034" cy="3584448"/>
          </a:xfrm>
          <a:prstGeom prst="roundRect">
            <a:avLst>
              <a:gd name="adj" fmla="val 214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18738" y="1828800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2" name="Text 10"/>
          <p:cNvSpPr/>
          <p:nvPr/>
        </p:nvSpPr>
        <p:spPr>
          <a:xfrm>
            <a:off x="3618738" y="1975104"/>
            <a:ext cx="211912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당비 납부 · 내역 조회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618738" y="2596896"/>
            <a:ext cx="2119122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당원이 직접 납부하고 자신의 납부 내역을 확인합니다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납부 상세 페이지 — 기간별 내역과 영수 자료 제공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결제대행사(PG) 연동 — 정당 명의 계약으로 정산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미납 안내와 재납부 알림을 자동으로 보냅니다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31636" y="1572768"/>
            <a:ext cx="2558034" cy="3584448"/>
          </a:xfrm>
          <a:prstGeom prst="roundRect">
            <a:avLst>
              <a:gd name="adj" fmla="val 214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51092" y="1828800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6" name="Text 14"/>
          <p:cNvSpPr/>
          <p:nvPr/>
        </p:nvSpPr>
        <p:spPr>
          <a:xfrm>
            <a:off x="6451092" y="1975104"/>
            <a:ext cx="211912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의원 · 후보자 후원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451092" y="2596896"/>
            <a:ext cx="2119122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후원회가 결제대행사(PG)와 직접 계약합니다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후원금은 후원회 계좌로 직접 입금 — 플랫폼을 거치지 않습니다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국회의원부터 시·군의원까지 같은 구조로 적용됩니다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중앙·지역 선관위에 사전 문의하여 확인한 범위로 설계했습니다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9063990" y="1572768"/>
            <a:ext cx="2558034" cy="3584448"/>
          </a:xfrm>
          <a:prstGeom prst="roundRect">
            <a:avLst>
              <a:gd name="adj" fmla="val 214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283446" y="1828800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20" name="Text 18"/>
          <p:cNvSpPr/>
          <p:nvPr/>
        </p:nvSpPr>
        <p:spPr>
          <a:xfrm>
            <a:off x="9283446" y="1975104"/>
            <a:ext cx="211912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의정활동 자료 아카이브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9283446" y="2596896"/>
            <a:ext cx="2119122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2015년부터 축적한 정책·공약 자료 약 9.7만 건 제공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보도자료와 연결되어 의제의 맥락이 남습니다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의원실 담당자 교체 시 인수인계 자료로 쓰입니다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평가 · 순위 · 감시 기능은 제공하지 않습니다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" y="5358384"/>
            <a:ext cx="11055096" cy="804672"/>
          </a:xfrm>
          <a:prstGeom prst="roundRect">
            <a:avLst>
              <a:gd name="adj" fmla="val 6818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9264" y="5358384"/>
            <a:ext cx="102504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명부와 결제 정보는 정당의 자산입니다. 소유권·이관·접근 권한·정산 주체를 계약서에 명문화하며, 최종 적법성은 각 정당·후원회의 법률 검토를 거칩니다.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당원 중심 정당 시스템 · 새론사회적협동조합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당원 중심 정당 시스템</dc:title>
  <dc:subject>PptxGenJS Presentation</dc:subject>
  <dc:creator>김태형</dc:creator>
  <cp:lastModifiedBy>김태형</cp:lastModifiedBy>
  <cp:revision>1</cp:revision>
  <dcterms:created xsi:type="dcterms:W3CDTF">2026-08-29T03:16:46Z</dcterms:created>
  <dcterms:modified xsi:type="dcterms:W3CDTF">2026-08-29T03:16:46Z</dcterms:modified>
</cp:coreProperties>
</file>