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hanmadang.net/regions/85" TargetMode="External"/><Relationship Id="rId4" Type="http://schemas.openxmlformats.org/officeDocument/2006/relationships/hyperlink" Target="https://hanmadang.net" TargetMode="External"/><Relationship Id="rId5" Type="http://schemas.openxmlformats.org/officeDocument/2006/relationships/hyperlink" Target="https://gmminju.hanmadang.net/" TargetMode="External"/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023360" cy="6858000"/>
          </a:xfrm>
          <a:prstGeom prst="rect">
            <a:avLst/>
          </a:prstGeom>
          <a:solidFill>
            <a:srgbClr val="30302E"/>
          </a:solidFill>
          <a:ln/>
        </p:spPr>
      </p:sp>
      <p:sp>
        <p:nvSpPr>
          <p:cNvPr id="3" name="Shape 1"/>
          <p:cNvSpPr/>
          <p:nvPr/>
        </p:nvSpPr>
        <p:spPr>
          <a:xfrm>
            <a:off x="1325880" y="2331720"/>
            <a:ext cx="1371600" cy="1371600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1325880" y="2331720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連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548640" y="3886200"/>
            <a:ext cx="2926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3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시민들로부터</a:t>
            </a:r>
            <a:endParaRPr lang="en-US" sz="1300" dirty="0"/>
          </a:p>
          <a:p>
            <a:pPr algn="ctr" indent="0" marL="0">
              <a:lnSpc>
                <a:spcPts val="2200"/>
              </a:lnSpc>
              <a:buNone/>
            </a:pPr>
            <a:r>
              <a:rPr lang="en-US" sz="13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지지받는</a:t>
            </a:r>
            <a:endParaRPr lang="en-US" sz="1300" dirty="0"/>
          </a:p>
          <a:p>
            <a:pPr algn="ctr" indent="0" marL="0">
              <a:lnSpc>
                <a:spcPts val="2200"/>
              </a:lnSpc>
              <a:buNone/>
            </a:pPr>
            <a:r>
              <a:rPr lang="en-US" sz="13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시민조직 시스템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0" y="1691640"/>
            <a:ext cx="7040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중심 시민조직 시스템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4572000" y="2487168"/>
            <a:ext cx="7040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— 시민들로부터 지지받는 시민조직 시스템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4572000" y="2999232"/>
            <a:ext cx="7040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단체가 홈페이지를 만들고 운영하는 것은 어렵고 힘듭니다.</a:t>
            </a: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하나의 시스템으로 전국 조직을 운영·관리합니다 — 그리고 무엇보다, 그 효과를 극대화합니다.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572000" y="3749040"/>
            <a:ext cx="7040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시민과 만나는 공식 창구를 저렴한 비용으로 열고 운영합니다 — 연합단체 · 생활협동조합 · 노동조합 · 시민단체 · 종교단체 제안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572000" y="4206240"/>
            <a:ext cx="7040880" cy="18288"/>
          </a:xfrm>
          <a:prstGeom prst="rect">
            <a:avLst/>
          </a:prstGeom>
          <a:solidFill>
            <a:srgbClr val="4A4742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0" y="4370832"/>
            <a:ext cx="7040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전국 연합 도입비 600만(월 100만) · 광역·산별 단위 도입비 300만(월 50만) · 단일 조직 도입비 100만(월 30만) — 서버비 포함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0" y="4700016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모든 단체에 동일하게 적용되는 공개 요금입니다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572000" y="5349240"/>
            <a:ext cx="7040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CFC9B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새론사회적협동조합  ·  시민정치마당(cpmadang.org) 개발·운영진 공동 수행</a:t>
            </a:r>
            <a:endParaRPr lang="en-US" sz="115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CFC9B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2026년 8월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0" y="164592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A39D9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Ⅲ 기능 · 하나의 시스템, 전국 조직망</a:t>
            </a:r>
            <a:endParaRPr lang="en-US" sz="950" dirty="0"/>
          </a:p>
        </p:txBody>
      </p:sp>
      <p:sp>
        <p:nvSpPr>
          <p:cNvPr id="3" name="Shape 1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9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제공 ③ 회원 DB · 회비 납부 · 후원 · 정책·활동 자료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기존 회원 관리 체계를 대체하지 않습니다. 연동하고, 정산하고, 기록으로 남깁니다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6928" y="1572768"/>
            <a:ext cx="2558034" cy="3584448"/>
          </a:xfrm>
          <a:prstGeom prst="roundRect">
            <a:avLst>
              <a:gd name="adj" fmla="val 2145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86384" y="1828800"/>
            <a:ext cx="365760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9" name="Text 7"/>
          <p:cNvSpPr/>
          <p:nvPr/>
        </p:nvSpPr>
        <p:spPr>
          <a:xfrm>
            <a:off x="786384" y="1975104"/>
            <a:ext cx="211912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DB 연동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786384" y="2596896"/>
            <a:ext cx="2119122" cy="2432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기존 시스템과 피드(feeds)·API로 연동, 또는 CSV 이관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DB 원본에 직접 접근하지 않습니다 — 최소한의 식별 정보만 전달받아 격리 저장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조직별 격리 저장 · 상위 조직은 집계만 열람 · 접근 로그 기록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언제든 전량 내보내기 · 종료 시 이관 후 완전 삭제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399282" y="1572768"/>
            <a:ext cx="2558034" cy="3584448"/>
          </a:xfrm>
          <a:prstGeom prst="roundRect">
            <a:avLst>
              <a:gd name="adj" fmla="val 2145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618738" y="1828800"/>
            <a:ext cx="365760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3" name="Text 11"/>
          <p:cNvSpPr/>
          <p:nvPr/>
        </p:nvSpPr>
        <p:spPr>
          <a:xfrm>
            <a:off x="3618738" y="1975104"/>
            <a:ext cx="211912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회비 납부 · 내역 조회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3618738" y="2596896"/>
            <a:ext cx="2119122" cy="2432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회원이 직접 납부하고 자신의 납부 내역을 확인합니다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납부 상세 페이지 — 기간별 내역과 영수 자료 제공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조직별 PG 계약으로 정산 — 지역 법인이 달라도 각각 연동합니다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미납 안내와 재납부 알림을 자동으로 보냅니다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231636" y="1572768"/>
            <a:ext cx="2558034" cy="3584448"/>
          </a:xfrm>
          <a:prstGeom prst="roundRect">
            <a:avLst>
              <a:gd name="adj" fmla="val 2145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51092" y="1828800"/>
            <a:ext cx="365760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7" name="Text 15"/>
          <p:cNvSpPr/>
          <p:nvPr/>
        </p:nvSpPr>
        <p:spPr>
          <a:xfrm>
            <a:off x="6451092" y="1975104"/>
            <a:ext cx="211912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후원 · 기부 (옵션)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6451092" y="2596896"/>
            <a:ext cx="2119122" cy="2432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단체가 결제대행사(PG)와 직접 계약합니다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후원금·기부금은 단체 계좌로 직접 입금 — 플랫폼을 거치지 않습니다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정기·일시 후원, 캠페인 연계 모금을 같은 구조로 적용합니다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 법인별 개별 PG 연동 지원 · 기부금영수증(연말정산)은 별도 협의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9063990" y="1572768"/>
            <a:ext cx="2558034" cy="3584448"/>
          </a:xfrm>
          <a:prstGeom prst="roundRect">
            <a:avLst>
              <a:gd name="adj" fmla="val 2145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283446" y="1828800"/>
            <a:ext cx="365760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21" name="Text 19"/>
          <p:cNvSpPr/>
          <p:nvPr/>
        </p:nvSpPr>
        <p:spPr>
          <a:xfrm>
            <a:off x="9283446" y="1975104"/>
            <a:ext cx="211912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정책·활동 자료 아카이브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9283446" y="2596896"/>
            <a:ext cx="2119122" cy="2432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2015년부터 축적한 정책·공약 자료 약 9.7만 건 제공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보도자료와 연결되어 의제의 맥락이 남습니다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지부·사무처 담당자 교체 시 인수인계 자료로 쓰입니다</a:t>
            </a:r>
            <a:endParaRPr lang="en-US" sz="11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1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※ 평가 · 순위 · 감시 기능은 제공하지 않습니다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66928" y="5358384"/>
            <a:ext cx="11055096" cy="804672"/>
          </a:xfrm>
          <a:prstGeom prst="roundRect">
            <a:avLst>
              <a:gd name="adj" fmla="val 6818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69264" y="5358384"/>
            <a:ext cx="10250424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명부와 결제 정보는 단체의 자산입니다. 소유권·이관·접근 권한·정산 주체를 계약서에 명문화합니다.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중심 시민조직 시스템 · 새론사회적협동조합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10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0" y="164592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A39D9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Ⅲ 기능 · 하나의 시스템, 전국 조직망</a:t>
            </a:r>
            <a:endParaRPr lang="en-US" sz="950" dirty="0"/>
          </a:p>
        </p:txBody>
      </p:sp>
      <p:sp>
        <p:nvSpPr>
          <p:cNvPr id="3" name="Shape 1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10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제공 ④ 모바일 — 공지가 회원의 주머니에 닿습니다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이미 동작합니다 — 2026년 8월, 실제 수신 화면입니다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6928" y="1572768"/>
            <a:ext cx="5029200" cy="1188720"/>
          </a:xfrm>
          <a:prstGeom prst="roundRect">
            <a:avLst>
              <a:gd name="adj" fmla="val 4615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1755648"/>
            <a:ext cx="45171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① 웹 푸시 — 설치 없이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22960" y="2084832"/>
            <a:ext cx="45171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홈 화면에 추가만 하면 브라우저로 알림이 옵니다. 회원에게 설치 부담이 없습니다.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66928" y="2871216"/>
            <a:ext cx="5029200" cy="1188720"/>
          </a:xfrm>
          <a:prstGeom prst="roundRect">
            <a:avLst>
              <a:gd name="adj" fmla="val 4615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3054096"/>
            <a:ext cx="45171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② 전용 앱 — 스토어 설치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22960" y="3383280"/>
            <a:ext cx="45171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공지·캠페인이 폰 알림(FCM)으로 옵니다. 아이콘 배지가 쌓이고, 캠페인 링크는 앱으로 바로 열립니다.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58368" y="4261104"/>
            <a:ext cx="5029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조직별·지역별 세그먼트 발송 — 경기 조직 회원에게만 보낼 수 있습니다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행사 알림 · 회비 미납 안내가 자동으로 나갑니다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단체 이름·로고의 전용 앱 패키징(스토어 등록)은 별도 협의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843016" y="1499616"/>
            <a:ext cx="5852160" cy="3216970"/>
          </a:xfrm>
          <a:prstGeom prst="roundRect">
            <a:avLst>
              <a:gd name="adj" fmla="val 2274"/>
            </a:avLst>
          </a:prstGeom>
          <a:solidFill>
            <a:srgbClr val="141413"/>
          </a:solidFill>
          <a:ln w="12700">
            <a:solidFill>
              <a:srgbClr val="141413"/>
            </a:solidFill>
            <a:prstDash val="solid"/>
          </a:ln>
        </p:spPr>
      </p:sp>
      <p:pic>
        <p:nvPicPr>
          <p:cNvPr id="15" name="Image 0" descr="img/app_noti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6168" y="1572768"/>
            <a:ext cx="5705856" cy="3070666"/>
          </a:xfrm>
          <a:prstGeom prst="rect">
            <a:avLst/>
          </a:prstGeom>
        </p:spPr>
      </p:pic>
      <p:pic>
        <p:nvPicPr>
          <p:cNvPr id="16" name="Image 1" descr="img/app_ic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608" y="4808026"/>
            <a:ext cx="731520" cy="73152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6876288" y="4881178"/>
            <a:ext cx="46542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위 = 웹 푸시(브라우저) · 아래 = 전용 앱(FCM). 같은 공지가 두 경로로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동시에 도달합니다. 아이콘의 배지 숫자는 안 읽은 알림.</a:t>
            </a:r>
            <a:endParaRPr lang="en-US" sz="1000" dirty="0"/>
          </a:p>
        </p:txBody>
      </p:sp>
      <p:sp>
        <p:nvSpPr>
          <p:cNvPr id="18" name="Shape 14"/>
          <p:cNvSpPr/>
          <p:nvPr/>
        </p:nvSpPr>
        <p:spPr>
          <a:xfrm>
            <a:off x="566928" y="5614416"/>
            <a:ext cx="11055096" cy="566928"/>
          </a:xfrm>
          <a:prstGeom prst="roundRect">
            <a:avLst>
              <a:gd name="adj" fmla="val 9677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969264" y="5614416"/>
            <a:ext cx="102504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이메일은 열어 본 사람에게만 — 푸시는 회원의 주머니로 갑니다. 도달률이 다릅니다.</a:t>
            </a:r>
            <a:endParaRPr lang="en-US" sz="1500" dirty="0"/>
          </a:p>
        </p:txBody>
      </p:sp>
      <p:sp>
        <p:nvSpPr>
          <p:cNvPr id="20" name="Text 16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중심 시민조직 시스템 · 새론사회적협동조합</a:t>
            </a:r>
            <a:endParaRPr lang="en-US" sz="850" dirty="0"/>
          </a:p>
        </p:txBody>
      </p:sp>
      <p:sp>
        <p:nvSpPr>
          <p:cNvPr id="21" name="Text 17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11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0" y="164592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A39D9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Ⅳ 증명 · 12년의 검증</a:t>
            </a:r>
            <a:endParaRPr lang="en-US" sz="950" dirty="0"/>
          </a:p>
        </p:txBody>
      </p:sp>
      <p:sp>
        <p:nvSpPr>
          <p:cNvPr id="3" name="Shape 1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11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12년, 같은 문제를 파 왔습니다 — 검증된 기반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급조된 솔루션이 아니라, 12년간 같은 문제를 붙들어 온 사람의 답입니다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932688" y="1700784"/>
            <a:ext cx="10323576" cy="22860"/>
          </a:xfrm>
          <a:prstGeom prst="rect">
            <a:avLst/>
          </a:prstGeom>
          <a:solidFill>
            <a:srgbClr val="C15F3C"/>
          </a:solidFill>
          <a:ln/>
        </p:spPr>
      </p:sp>
      <p:sp>
        <p:nvSpPr>
          <p:cNvPr id="8" name="Shape 6"/>
          <p:cNvSpPr/>
          <p:nvPr/>
        </p:nvSpPr>
        <p:spPr>
          <a:xfrm>
            <a:off x="1480414" y="1627632"/>
            <a:ext cx="173736" cy="173736"/>
          </a:xfrm>
          <a:prstGeom prst="ellipse">
            <a:avLst/>
          </a:prstGeom>
          <a:solidFill>
            <a:srgbClr val="C15F3C"/>
          </a:solidFill>
          <a:ln/>
        </p:spPr>
      </p:sp>
      <p:sp>
        <p:nvSpPr>
          <p:cNvPr id="9" name="Text 7"/>
          <p:cNvSpPr/>
          <p:nvPr/>
        </p:nvSpPr>
        <p:spPr>
          <a:xfrm>
            <a:off x="566928" y="1883664"/>
            <a:ext cx="1991563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2013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566928" y="2231136"/>
            <a:ext cx="199156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온라인 커뮤니티 제1법칙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21792" y="2523744"/>
            <a:ext cx="18818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NGO 사이트 방문자 매년 20% 감소</a:t>
            </a:r>
            <a:endParaRPr lang="en-US" sz="950" dirty="0"/>
          </a:p>
          <a:p>
            <a:pPr algn="ctr"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회원 고령화 → 회비 감소 확인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746297" y="1627632"/>
            <a:ext cx="173736" cy="173736"/>
          </a:xfrm>
          <a:prstGeom prst="ellipse">
            <a:avLst/>
          </a:prstGeom>
          <a:solidFill>
            <a:srgbClr val="C15F3C"/>
          </a:solidFill>
          <a:ln/>
        </p:spPr>
      </p:sp>
      <p:sp>
        <p:nvSpPr>
          <p:cNvPr id="13" name="Text 11"/>
          <p:cNvSpPr/>
          <p:nvPr/>
        </p:nvSpPr>
        <p:spPr>
          <a:xfrm>
            <a:off x="2832811" y="1883664"/>
            <a:ext cx="1991563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2014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2832811" y="2231136"/>
            <a:ext cx="199156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편파넷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2887675" y="2523744"/>
            <a:ext cx="18818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서명 → 구독자 전환 실험</a:t>
            </a:r>
            <a:endParaRPr lang="en-US" sz="950" dirty="0"/>
          </a:p>
          <a:p>
            <a:pPr algn="ctr"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(이메일 1.2만 명 · 40만 건 발송)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012180" y="1627632"/>
            <a:ext cx="173736" cy="173736"/>
          </a:xfrm>
          <a:prstGeom prst="ellipse">
            <a:avLst/>
          </a:prstGeom>
          <a:solidFill>
            <a:srgbClr val="C15F3C"/>
          </a:solidFill>
          <a:ln/>
        </p:spPr>
      </p:sp>
      <p:sp>
        <p:nvSpPr>
          <p:cNvPr id="17" name="Text 15"/>
          <p:cNvSpPr/>
          <p:nvPr/>
        </p:nvSpPr>
        <p:spPr>
          <a:xfrm>
            <a:off x="5098694" y="1883664"/>
            <a:ext cx="1991563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2015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5098694" y="2231136"/>
            <a:ext cx="199156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시민정치마당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5153558" y="2523744"/>
            <a:ext cx="18818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cpmadang.org 개발·운영 시작</a:t>
            </a:r>
            <a:endParaRPr lang="en-US" sz="950" dirty="0"/>
          </a:p>
          <a:p>
            <a:pPr algn="ctr"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— 10년 지속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8278063" y="1627632"/>
            <a:ext cx="173736" cy="173736"/>
          </a:xfrm>
          <a:prstGeom prst="ellipse">
            <a:avLst/>
          </a:prstGeom>
          <a:solidFill>
            <a:srgbClr val="C15F3C"/>
          </a:solidFill>
          <a:ln/>
        </p:spPr>
      </p:sp>
      <p:sp>
        <p:nvSpPr>
          <p:cNvPr id="21" name="Text 19"/>
          <p:cNvSpPr/>
          <p:nvPr/>
        </p:nvSpPr>
        <p:spPr>
          <a:xfrm>
            <a:off x="7364578" y="1883664"/>
            <a:ext cx="1991563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2023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364578" y="2231136"/>
            <a:ext cx="199156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시민사회단체 제안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419442" y="2523744"/>
            <a:ext cx="18818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「지역 조직화」 — 지역 5,000명,</a:t>
            </a:r>
            <a:endParaRPr lang="en-US" sz="950" dirty="0"/>
          </a:p>
          <a:p>
            <a:pPr algn="ctr"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Guest→Member 전환 전략 제안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10543946" y="1627632"/>
            <a:ext cx="173736" cy="173736"/>
          </a:xfrm>
          <a:prstGeom prst="ellipse">
            <a:avLst/>
          </a:prstGeom>
          <a:solidFill>
            <a:srgbClr val="C15F3C"/>
          </a:solidFill>
          <a:ln/>
        </p:spPr>
      </p:sp>
      <p:sp>
        <p:nvSpPr>
          <p:cNvPr id="25" name="Text 23"/>
          <p:cNvSpPr/>
          <p:nvPr/>
        </p:nvSpPr>
        <p:spPr>
          <a:xfrm>
            <a:off x="9630461" y="1883664"/>
            <a:ext cx="1991563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2026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9630461" y="2231136"/>
            <a:ext cx="199156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한마당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9685325" y="2523744"/>
            <a:ext cx="18818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hanmadang.net — 조직별 독립</a:t>
            </a:r>
            <a:endParaRPr lang="en-US" sz="950" dirty="0"/>
          </a:p>
          <a:p>
            <a:pPr algn="ctr"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사이트·회원관리·캠페인 동작 중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566928" y="3310128"/>
            <a:ext cx="2558034" cy="1572768"/>
          </a:xfrm>
          <a:prstGeom prst="roundRect">
            <a:avLst>
              <a:gd name="adj" fmla="val 3488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49808" y="3493008"/>
            <a:ext cx="219227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10년</a:t>
            </a:r>
            <a:endParaRPr lang="en-US" sz="3000" dirty="0"/>
          </a:p>
        </p:txBody>
      </p:sp>
      <p:sp>
        <p:nvSpPr>
          <p:cNvPr id="30" name="Text 28"/>
          <p:cNvSpPr/>
          <p:nvPr/>
        </p:nvSpPr>
        <p:spPr>
          <a:xfrm>
            <a:off x="749808" y="4151376"/>
            <a:ext cx="219227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시민정치마당(cpmadang.org)</a:t>
            </a:r>
            <a:endParaRPr lang="en-US" sz="1050" dirty="0"/>
          </a:p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자체 개발·운영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3399282" y="3310128"/>
            <a:ext cx="2558034" cy="1572768"/>
          </a:xfrm>
          <a:prstGeom prst="roundRect">
            <a:avLst>
              <a:gd name="adj" fmla="val 3488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582162" y="3493008"/>
            <a:ext cx="219227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30만</a:t>
            </a:r>
            <a:endParaRPr lang="en-US" sz="3000" dirty="0"/>
          </a:p>
        </p:txBody>
      </p:sp>
      <p:sp>
        <p:nvSpPr>
          <p:cNvPr id="33" name="Text 31"/>
          <p:cNvSpPr/>
          <p:nvPr/>
        </p:nvSpPr>
        <p:spPr>
          <a:xfrm>
            <a:off x="3582162" y="4151376"/>
            <a:ext cx="219227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월 최대 방문</a:t>
            </a:r>
            <a:endParaRPr lang="en-US" sz="1050" dirty="0"/>
          </a:p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(1일 최대 15,000명)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6231636" y="3310128"/>
            <a:ext cx="2558034" cy="1572768"/>
          </a:xfrm>
          <a:prstGeom prst="roundRect">
            <a:avLst>
              <a:gd name="adj" fmla="val 3488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14516" y="3493008"/>
            <a:ext cx="219227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9.7만 건</a:t>
            </a:r>
            <a:endParaRPr lang="en-US" sz="3000" dirty="0"/>
          </a:p>
        </p:txBody>
      </p:sp>
      <p:sp>
        <p:nvSpPr>
          <p:cNvPr id="36" name="Text 34"/>
          <p:cNvSpPr/>
          <p:nvPr/>
        </p:nvSpPr>
        <p:spPr>
          <a:xfrm>
            <a:off x="6414516" y="4151376"/>
            <a:ext cx="219227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정책·의제 자료</a:t>
            </a:r>
            <a:endParaRPr lang="en-US" sz="1050" dirty="0"/>
          </a:p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데이터베이스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9063990" y="3310128"/>
            <a:ext cx="2558034" cy="1572768"/>
          </a:xfrm>
          <a:prstGeom prst="roundRect">
            <a:avLst>
              <a:gd name="adj" fmla="val 3488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246870" y="3493008"/>
            <a:ext cx="219227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80만원</a:t>
            </a:r>
            <a:endParaRPr lang="en-US" sz="3000" dirty="0"/>
          </a:p>
        </p:txBody>
      </p:sp>
      <p:sp>
        <p:nvSpPr>
          <p:cNvPr id="39" name="Text 37"/>
          <p:cNvSpPr/>
          <p:nvPr/>
        </p:nvSpPr>
        <p:spPr>
          <a:xfrm>
            <a:off x="9246870" y="4151376"/>
            <a:ext cx="219227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순간 동시접속 370명을</a:t>
            </a:r>
            <a:endParaRPr lang="en-US" sz="1050" dirty="0"/>
          </a:p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감당한 월 운영비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566928" y="5084064"/>
            <a:ext cx="11055096" cy="731520"/>
          </a:xfrm>
          <a:prstGeom prst="roundRect">
            <a:avLst>
              <a:gd name="adj" fmla="val 7500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969264" y="5084064"/>
            <a:ext cx="102504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부하 검증 — 세 번의 전국 선거 기간에 트래픽을 실제로 견뎠습니다. Laravel·MySQL 자체 개발, 큐 기반 대량 발송 구조 운영.</a:t>
            </a:r>
            <a:endParaRPr lang="en-US" sz="1500" dirty="0"/>
          </a:p>
        </p:txBody>
      </p:sp>
      <p:sp>
        <p:nvSpPr>
          <p:cNvPr id="42" name="Text 40"/>
          <p:cNvSpPr/>
          <p:nvPr/>
        </p:nvSpPr>
        <p:spPr>
          <a:xfrm>
            <a:off x="566928" y="5943600"/>
            <a:ext cx="110550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직접 보시고 판단하십시오 — hanmadang.net  ·  cpmadang.org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중심 시민조직 시스템 · 새론사회적협동조합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12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0" y="164592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A39D9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Ⅳ 증명 · 12년의 검증</a:t>
            </a:r>
            <a:endParaRPr lang="en-US" sz="950" dirty="0"/>
          </a:p>
        </p:txBody>
      </p:sp>
      <p:sp>
        <p:nvSpPr>
          <p:cNvPr id="3" name="Shape 1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12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저희 주장이 아니라, 제3자 측정입니다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SimilarWeb 집계 (2026년 6월, 월간 방문) — 도메인만 넣으면 직접 확인하실 수 있습니다</a:t>
            </a:r>
            <a:endParaRPr lang="en-US" sz="1300" dirty="0"/>
          </a:p>
        </p:txBody>
      </p:sp>
      <p:pic>
        <p:nvPicPr>
          <p:cNvPr id="7" name="Image 0" descr="img/sw_traffic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1517904"/>
            <a:ext cx="6309360" cy="25146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66928" y="4096512"/>
            <a:ext cx="6309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시민정치마당(cpmadang.org) 월 333,551 방문 — 참여연대의 2.7배 (출처: SimilarWeb 월간 집계, 2026년 6월)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66928" y="4425696"/>
            <a:ext cx="6309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국내 트래픽 순위 #4,430 — 시민사회 대표 사이트들을 앞섭니다 (참여연대 #10,490)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66928" y="497433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※ mindlenews는 언론사, gm.go.kr은 지자체 포털로 성격이 다른 참조 도메인입니다</a:t>
            </a:r>
            <a:endParaRPr lang="en-US" sz="1000" dirty="0"/>
          </a:p>
        </p:txBody>
      </p:sp>
      <p:pic>
        <p:nvPicPr>
          <p:cNvPr id="11" name="Image 1" descr="img/minwon_detail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7242048" y="1517904"/>
            <a:ext cx="4379976" cy="303580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242048" y="4626864"/>
            <a:ext cx="43799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시민 참여 상세 화면 예시 — 받는 사람, 동조 집계,</a:t>
            </a:r>
            <a:endParaRPr lang="en-US" sz="1050" dirty="0"/>
          </a:p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유사 의제 자동 연결, 무응답 일수 표시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566928" y="5413248"/>
            <a:ext cx="11055096" cy="731520"/>
          </a:xfrm>
          <a:prstGeom prst="roundRect">
            <a:avLst>
              <a:gd name="adj" fmla="val 7500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969264" y="5413248"/>
            <a:ext cx="102504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지금 열어 보십시오 — 로그인 없이 열립니다   </a:t>
            </a:r>
            <a:pPr indent="0" marL="0">
              <a:buNone/>
            </a:pPr>
            <a:r>
              <a:rPr lang="en-US" sz="130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hanmadang.net/regions/85 (지역 페이지 실물)  ·  gmminju.hanmadang.net (공식 조직형 샘플)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중심 시민조직 시스템 · 새론사회적협동조합</a:t>
            </a:r>
            <a:endParaRPr lang="en-US" sz="850" dirty="0"/>
          </a:p>
        </p:txBody>
      </p:sp>
      <p:sp>
        <p:nvSpPr>
          <p:cNvPr id="16" name="Text 12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13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0" y="164592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9C968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Ⅳ 증명 · 12년의 검증</a:t>
            </a:r>
            <a:endParaRPr lang="en-US" sz="950" dirty="0"/>
          </a:p>
        </p:txBody>
      </p:sp>
      <p:sp>
        <p:nvSpPr>
          <p:cNvPr id="3" name="Shape 1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13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메일을 닫기 전에, 두 주소만 열어 보십시오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실제 운영 화면입니다 — 주소를 클릭하시면 로그인 없이 바로 열립니다</a:t>
            </a:r>
            <a:endParaRPr lang="en-US" sz="1300" dirty="0"/>
          </a:p>
        </p:txBody>
      </p:sp>
      <p:pic>
        <p:nvPicPr>
          <p:cNvPr id="7" name="Image 0" descr="img/ngo_region8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1517904"/>
            <a:ext cx="5110182" cy="2697480"/>
          </a:xfrm>
          <a:prstGeom prst="rect">
            <a:avLst/>
          </a:prstGeom>
        </p:spPr>
      </p:pic>
      <p:pic>
        <p:nvPicPr>
          <p:cNvPr id="8" name="Image 1" descr="img/ngo_group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8862" y="1517904"/>
            <a:ext cx="5465727" cy="26974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66928" y="4389120"/>
            <a:ext cx="511018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u="sng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hanmadang.net/regions/85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566928" y="4736592"/>
            <a:ext cx="511018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광명시 한마당 — 지역 페이지 실제 운영 화면.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담소·캠페인·그룹·일정이 한 페이지에 모입니다.</a:t>
            </a:r>
            <a:endParaRPr lang="en-US" sz="1050" dirty="0"/>
          </a:p>
        </p:txBody>
      </p:sp>
      <p:sp>
        <p:nvSpPr>
          <p:cNvPr id="11" name="Text 7"/>
          <p:cNvSpPr/>
          <p:nvPr/>
        </p:nvSpPr>
        <p:spPr>
          <a:xfrm>
            <a:off x="5978862" y="4389120"/>
            <a:ext cx="5465727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u="sng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hanmadang.net — 그룹 목록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5978862" y="4736592"/>
            <a:ext cx="546572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경실련 · 경주환경운동연합 등 단체 그룹이 이미 활동 중 —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귀 조직의 그룹과 캠페인이 이렇게 열립니다.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566928" y="5394960"/>
            <a:ext cx="11055096" cy="676656"/>
          </a:xfrm>
          <a:prstGeom prst="roundRect">
            <a:avLst>
              <a:gd name="adj" fmla="val 8108"/>
            </a:avLst>
          </a:prstGeom>
          <a:solidFill>
            <a:srgbClr val="30302E"/>
          </a:solidFill>
          <a:ln w="9525">
            <a:solidFill>
              <a:srgbClr val="30302E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932688" y="5394960"/>
            <a:ext cx="1032357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공식 조직형 사이트 샘플  </a:t>
            </a:r>
            <a:pPr indent="0" marL="0">
              <a:buNone/>
            </a:pPr>
            <a:r>
              <a:rPr lang="en-US" sz="1200" b="1" u="sng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https://gmminju.hanmadang.net</a:t>
            </a:r>
            <a:pPr indent="0" marL="0">
              <a:buNone/>
            </a:pPr>
            <a:r>
              <a:rPr lang="en-US" sz="120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 — 로고·밴드·슬라이드를 단체 것으로 바꾸면 귀 조직의 지역 사이트가 됩니다. 모두 가입·로그인 없이 열람됩니다.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A857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중심 시민조직 시스템 · 새론사회적협동조합</a:t>
            </a:r>
            <a:endParaRPr lang="en-US" sz="850" dirty="0"/>
          </a:p>
        </p:txBody>
      </p:sp>
      <p:sp>
        <p:nvSpPr>
          <p:cNvPr id="16" name="Text 12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57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14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0" y="164592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A39D9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Ⅴ 실행 · 도입과 비용</a:t>
            </a:r>
            <a:endParaRPr lang="en-US" sz="950" dirty="0"/>
          </a:p>
        </p:txBody>
      </p:sp>
      <p:sp>
        <p:nvSpPr>
          <p:cNvPr id="3" name="Shape 1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14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요금 — 홈페이지 한 개 제작비로 전 조직이 열립니다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모든 단체에 동일한 공개 요금 · 전 요금제 서버비 포함 · 확대 시 기납부 도입비 전액 공제 승계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6928" y="1554480"/>
            <a:ext cx="2558034" cy="1627632"/>
          </a:xfrm>
          <a:prstGeom prst="roundRect">
            <a:avLst>
              <a:gd name="adj" fmla="val 3371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13232" y="1737360"/>
            <a:ext cx="226542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전국 연합 — 도입비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13232" y="2048256"/>
            <a:ext cx="226542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600만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713232" y="2560320"/>
            <a:ext cx="226542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중앙회 + 전 지역 조직 · 부문 조직</a:t>
            </a:r>
            <a:endParaRPr lang="en-US" sz="11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월 100만 · 서버비 포함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399282" y="1554480"/>
            <a:ext cx="2558034" cy="1627632"/>
          </a:xfrm>
          <a:prstGeom prst="roundRect">
            <a:avLst>
              <a:gd name="adj" fmla="val 3371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45586" y="1737360"/>
            <a:ext cx="226542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광역 · 산별 단위 — 도입비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3545586" y="2048256"/>
            <a:ext cx="226542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300만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3545586" y="2560320"/>
            <a:ext cx="226542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광역·산별 조직 1곳 + 산하 지부</a:t>
            </a:r>
            <a:endParaRPr lang="en-US" sz="11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월 50만 · 서버비 포함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231636" y="1554480"/>
            <a:ext cx="2558034" cy="1627632"/>
          </a:xfrm>
          <a:prstGeom prst="roundRect">
            <a:avLst>
              <a:gd name="adj" fmla="val 3371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77940" y="1737360"/>
            <a:ext cx="226542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단일 조직 (기본형) — 도입비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377940" y="2048256"/>
            <a:ext cx="226542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100만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6377940" y="2560320"/>
            <a:ext cx="226542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단체 · 지부 1곳</a:t>
            </a:r>
            <a:endParaRPr lang="en-US" sz="11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월 30만 · 서버비 포함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9063990" y="1554480"/>
            <a:ext cx="2558034" cy="1627632"/>
          </a:xfrm>
          <a:prstGeom prst="roundRect">
            <a:avLst>
              <a:gd name="adj" fmla="val 3371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210294" y="1737360"/>
            <a:ext cx="226542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단일 단체 · 설치형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9210294" y="2048256"/>
            <a:ext cx="226542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무료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9210294" y="2560320"/>
            <a:ext cx="226542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단일 도메인 · 직접 설치·운영</a:t>
            </a:r>
            <a:endParaRPr lang="en-US" sz="11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스스로 설치하려는 단체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66928" y="3346704"/>
            <a:ext cx="11055096" cy="2139696"/>
          </a:xfrm>
          <a:prstGeom prst="roundRect">
            <a:avLst>
              <a:gd name="adj" fmla="val 2564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32688" y="3547872"/>
            <a:ext cx="1032357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요금을 이렇게 정한 이유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32688" y="3931920"/>
            <a:ext cx="10323576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도입 범위는 셋 중 하나입니다 — 어느 단위에서 시작하든, 확대할 때 이미 낸 도입비는 전액 공제(승계)됩니다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10년간 운영해 온 기존 인프라를 기반으로 하므로 도입비와 도입 기간을 낮출 수 있습니다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전국 연합 월 100만원으로 전 조직의 사이트·캠페인·행사·회원관리·공지·발송·서버가 함께 돌아갑니다 — 지역 조직 30곳 기준, 조직당 월 3.3만 원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피드(feeds)·API 개방 구조 — 단일 조직 도입도 다른 시스템을 쓰는 중앙회·연합체와 연결됩니다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 요금제 서버비 포함 — 10년 운영해 온 공동 인프라 위에서 규모의 경제로 낮춘 가격입니다. 데이터는 언제든 전량 내보내기 가능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회비·후원 결제는 지역 법인별 개별 PG 계약 연동 지원(수수료 직접 부담) · 기부금영수증·알림톡은 별도 협의 · 출장비 실비 · 부가세 별도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설치형(무료) — 오픈 배포판: 단일 도메인, 기능 선택 설치(품앗이·일정·인물 등 켜고 끄기), 직접 설치·운영(지원·호스팅 미포함). 확대가 필요해지면 유료 도입으로 이어집니다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566928" y="5632704"/>
            <a:ext cx="11055096" cy="658368"/>
          </a:xfrm>
          <a:prstGeom prst="roundRect">
            <a:avLst>
              <a:gd name="adj" fmla="val 8333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69264" y="5632704"/>
            <a:ext cx="1025042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연합·협의회 단위 공동 도입을 환영합니다 — 여러 단체가 함께 들어올수록 도입비와 운영비를 함께 설계할 수 있습니다.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15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66928"/>
            <a:ext cx="110550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다음 단계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66928" y="1261872"/>
            <a:ext cx="493776" cy="493776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261872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280160" y="1261872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직접 확인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310128" y="1261872"/>
            <a:ext cx="83118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메일을 닫기 전에 두 주소만 열어 보십시오 — 로그인 없이 열립니다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hanmadang.net/regions/85 · gmminju.hanmadang.net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66928" y="1938528"/>
            <a:ext cx="493776" cy="493776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1938528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80160" y="1938528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실무 미팅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310128" y="1938528"/>
            <a:ext cx="83118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 구조와 홍보 실무 현황 청취 (약 1시간)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66928" y="2615184"/>
            <a:ext cx="493776" cy="493776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12" name="Text 10"/>
          <p:cNvSpPr/>
          <p:nvPr/>
        </p:nvSpPr>
        <p:spPr>
          <a:xfrm>
            <a:off x="566928" y="2615184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280160" y="2615184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데 모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310128" y="2615184"/>
            <a:ext cx="83118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 계층 구조 및 캠페인 → 회원 전환 흐름 시연 (원격 가능)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66928" y="3291840"/>
            <a:ext cx="493776" cy="493776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16" name="Text 14"/>
          <p:cNvSpPr/>
          <p:nvPr/>
        </p:nvSpPr>
        <p:spPr>
          <a:xfrm>
            <a:off x="566928" y="3291840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280160" y="3291840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시범 도입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310128" y="3291840"/>
            <a:ext cx="83118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광역·산별 조직 1곳과 지부·사무처 3~5곳으로 4주 파일럿 (요금 동일 적용) — 확인 지표를 미리 합의합니다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66928" y="3968496"/>
            <a:ext cx="11055096" cy="1828800"/>
          </a:xfrm>
          <a:prstGeom prst="roundRect">
            <a:avLst>
              <a:gd name="adj" fmla="val 3000"/>
            </a:avLst>
          </a:prstGeom>
          <a:solidFill>
            <a:srgbClr val="30302E"/>
          </a:solidFill>
          <a:ln w="15875">
            <a:solidFill>
              <a:srgbClr val="D9775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24128" y="4169664"/>
            <a:ext cx="101406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모든 문의는 이 연락처로 주십시오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024128" y="449884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김 태 형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1024128" y="499262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본 제안 총괄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133088" y="4517136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hope@cpmadang.org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4133088" y="4919472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010 - 8336 - 0518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8019288" y="4389120"/>
            <a:ext cx="341985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제안 주체 (계약)</a:t>
            </a:r>
            <a:endParaRPr lang="en-US" sz="11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새론사회적협동조합 (이사장 정재열)</a:t>
            </a:r>
            <a:endParaRPr lang="en-US" sz="11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사회적협동조합 인가 제2020-1492-SO-9150호</a:t>
            </a:r>
            <a:endParaRPr lang="en-US" sz="11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사회적기업 인증 제2023-110호</a:t>
            </a:r>
            <a:endParaRPr lang="en-US" sz="11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소프트웨어사업자 신고 완료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66928" y="6089904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948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본 시스템은 단체의 일상 운영과 홍보 실무를 위한 도구입니다. 회원 명부와 데이터의 소유권은 단체에 있습니다.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57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16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0" y="164592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A39D9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부록</a:t>
            </a:r>
            <a:endParaRPr lang="en-US" sz="950" dirty="0"/>
          </a:p>
        </p:txBody>
      </p:sp>
      <p:sp>
        <p:nvSpPr>
          <p:cNvPr id="3" name="Shape 1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15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부록 — 주요 기능 목록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2026년 8월 현재 hanmadang.net에 구현·운영 중인 기능 기준입니다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6928" y="1426464"/>
            <a:ext cx="3502152" cy="2157984"/>
          </a:xfrm>
          <a:prstGeom prst="roundRect">
            <a:avLst>
              <a:gd name="adj" fmla="val 254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86384" y="157276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참여 · 글쓰기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86384" y="1883664"/>
            <a:ext cx="3063240" cy="1627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담소·토픽 글, 글 타입 통합 작성 화면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서명운동(캠페인) — 요구사항·목표 인원·진행률·서명자 목록(익명 마스킹)·공유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투표 — 하루 1회 제한, 비회원 참여 지원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정책 제안 — 이유·주장 구조화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이미지·PDF 첨부, 유튜브, 링크 미리보기, 일정, 태그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마크다운 편집 + 외부 인용 자동 표시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343400" y="1426464"/>
            <a:ext cx="3502152" cy="2157984"/>
          </a:xfrm>
          <a:prstGeom prst="roundRect">
            <a:avLst>
              <a:gd name="adj" fmla="val 254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62856" y="157276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 (중앙회—광역·산별—지부)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562856" y="1883664"/>
            <a:ext cx="3063240" cy="1627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조직별 독립 서브도메인 사이트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공식 조직 모드 — 메인 슬라이드(최대 5장)·브랜드 색·퀵메뉴·공지 중심 홈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모임형 ↔ 공식형 전환은 설정 한 번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 공지·이벤트 · 조직 투표 · 조직 서명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조직별 역할(관리자/멤버) · 메뉴 구성·로고 설정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상위 조직 공지 하달 · 현황 집계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8119872" y="1426464"/>
            <a:ext cx="3502152" cy="2157984"/>
          </a:xfrm>
          <a:prstGeom prst="roundRect">
            <a:avLst>
              <a:gd name="adj" fmla="val 254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39328" y="157276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관계 · 참여 이력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8339328" y="1883664"/>
            <a:ext cx="3063240" cy="1627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팔로우 / 차단(전 화면 자동 적용)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댓글(비회원 포함) · 좋아요 · 찜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개인 블로그(/user/아이디) — 리치 에디터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프로필 — 활동 이력·팔로워·포인트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포인트 — 참여 적립·일일 상한·어뷰징 방어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566928" y="3712464"/>
            <a:ext cx="3502152" cy="2157984"/>
          </a:xfrm>
          <a:prstGeom prst="roundRect">
            <a:avLst>
              <a:gd name="adj" fmla="val 254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86384" y="385876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품앗이 (자원봉사)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786384" y="4169664"/>
            <a:ext cx="3063240" cy="1627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자원봉사자 프로필 — 재능 태그·가용 시간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 모집글 — 정원·마감·신청/승인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개인 구직글 · 자원봉사 요청글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현황판 — 지역별 집계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캠페인·행사와 이어지는 자원봉사망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343400" y="3712464"/>
            <a:ext cx="3502152" cy="2157984"/>
          </a:xfrm>
          <a:prstGeom prst="roundRect">
            <a:avLst>
              <a:gd name="adj" fmla="val 254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62856" y="385876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홍보 · 데이터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4562856" y="4169664"/>
            <a:ext cx="3063240" cy="1627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성명·보도자료 작성→검토→배포→추적→아카이브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기자 DB 세그먼트 발송 · 발송 도메인 인증(SPF·DKIM·DMARC)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DB 피드(feeds)·API 연동 · CSV 이관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표준 행정구역 245개(2026년 개편 반영)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방문 통계(봇 필터) · 관리자 콘솔 · 접근 로그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8119872" y="3712464"/>
            <a:ext cx="3502152" cy="2157984"/>
          </a:xfrm>
          <a:prstGeom prst="roundRect">
            <a:avLst>
              <a:gd name="adj" fmla="val 254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339328" y="385876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모바일 · 로그인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8339328" y="4169664"/>
            <a:ext cx="3063240" cy="1627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PWA — 홈 화면 설치 + 웹 푸시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전용 앱(안드로이드) — FCM 푸시, 실기기 검증(2026.8)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조직별·지역별 세그먼트 푸시 발송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카카오·구글 소셜 로그인</a:t>
            </a:r>
            <a:endParaRPr lang="en-US" sz="850" dirty="0"/>
          </a:p>
          <a:p>
            <a:pPr marL="342900" indent="-342900">
              <a:lnSpc>
                <a:spcPts val="1100"/>
              </a:lnSpc>
              <a:spcAft>
                <a:spcPts val="300"/>
              </a:spcAft>
              <a:buSzPct val="100000"/>
              <a:buChar char="•"/>
            </a:pPr>
            <a:r>
              <a:rPr lang="en-US" sz="8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서브도메인 간 로그인 공유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566928" y="6035040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※ 표준 제공 기능이며, 도입 시 용어와 화면 구성은 단체의 명칭 체계에 맞게 조정됩니다. 후원·기부 결제와 기부금영수증은 별도 협의 항목입니다.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중심 시민조직 시스템 · 새론사회적협동조합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17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0" y="164592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A39D9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Ⅰ 도입 · 왜 바꿔야 하는가</a:t>
            </a:r>
            <a:endParaRPr lang="en-US" sz="950" dirty="0"/>
          </a:p>
        </p:txBody>
      </p:sp>
      <p:sp>
        <p:nvSpPr>
          <p:cNvPr id="3" name="Shape 1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갈림길 — 말라 갈 것인가, 시민과 함께 다시 성장할 것인가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중앙회 — 지역 조직 — 회원 · 활동 소개 · 캠페인 · 행사 · 성명·보도자료 · 회원 DB를 하나의 시스템에서 관리합니다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6928" y="1481328"/>
            <a:ext cx="3483864" cy="2395728"/>
          </a:xfrm>
          <a:prstGeom prst="roundRect">
            <a:avLst>
              <a:gd name="adj" fmla="val 2290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1737360"/>
            <a:ext cx="384048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1883664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지금 없는 것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22960" y="2286000"/>
            <a:ext cx="297180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활동은 하는데 시민에게 보이지 않습니다. 소개할 사이트도, 캠페인 도구도 지역 조직에 없습니다. 그래서 소수의 위원·활동가만이, 교감도 공동행동도 없이 일방적으로 진행합니다.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251960" y="1481328"/>
            <a:ext cx="3483864" cy="2395728"/>
          </a:xfrm>
          <a:prstGeom prst="roundRect">
            <a:avLst>
              <a:gd name="adj" fmla="val 2290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07992" y="1737360"/>
            <a:ext cx="384048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3" name="Text 11"/>
          <p:cNvSpPr/>
          <p:nvPr/>
        </p:nvSpPr>
        <p:spPr>
          <a:xfrm>
            <a:off x="4507992" y="1883664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만드는 것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507992" y="2286000"/>
            <a:ext cx="297180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 계층 구조, 활동 소개·캠페인·행사 창구, 성명·보도자료 배포, 회원 DB·회비·후원 연동 — 단체 고유 도메인으로.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7936992" y="1481328"/>
            <a:ext cx="3483864" cy="2395728"/>
          </a:xfrm>
          <a:prstGeom prst="roundRect">
            <a:avLst>
              <a:gd name="adj" fmla="val 2290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193024" y="1737360"/>
            <a:ext cx="384048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7" name="Text 15"/>
          <p:cNvSpPr/>
          <p:nvPr/>
        </p:nvSpPr>
        <p:spPr>
          <a:xfrm>
            <a:off x="8193024" y="1883664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남는 것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193024" y="2286000"/>
            <a:ext cx="297180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캠페인·행사 참여자의 정보가 기록으로 남고, CMS에서 빠르게 회원으로 전환·관리됩니다.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66928" y="4096512"/>
            <a:ext cx="11055096" cy="2029968"/>
          </a:xfrm>
          <a:prstGeom prst="roundRect">
            <a:avLst>
              <a:gd name="adj" fmla="val 2703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24128" y="4279392"/>
            <a:ext cx="101406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“전국의 NGO가 말라 가고 있습니다. 지자체 프로젝트에 기대어 살아갈 것인가,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024128" y="4663440"/>
            <a:ext cx="101406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시민의 지지 속에서 다시 성장할 것인가 — 지금 갈림길에 서 있습니다.”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024128" y="5157216"/>
            <a:ext cx="101406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단체가 게을러서가 아닙니다. 시민의 행동 패턴이 바뀌었는데, 시민을 만나는 통로는 예전 그대로이기 때문입니다.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024128" y="5541264"/>
            <a:ext cx="1014069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지난 10여 년, 광우병·4대강·세월호로 수백만의 서명을 몇 차례나 받고도 자료는 남지 않았습니다 — 그린피스는 같은 기간 캠페인으로 뉴스레터 구독자 25만 · 정기 후원자 5만을 얻었습니다.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중심 시민조직 시스템 · 새론사회적협동조합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0" y="164592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A39D9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Ⅰ 도입 · 왜 바꿔야 하는가</a:t>
            </a:r>
            <a:endParaRPr lang="en-US" sz="950" dirty="0"/>
          </a:p>
        </p:txBody>
      </p:sp>
      <p:sp>
        <p:nvSpPr>
          <p:cNvPr id="3" name="Shape 1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트래픽이 여론이 됩니다 — 중앙회가 얻는 것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참여는, 현실에 미치는 영향력을 보고 이루어집니다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6928" y="1371600"/>
            <a:ext cx="11055096" cy="841248"/>
          </a:xfrm>
          <a:prstGeom prst="roundRect">
            <a:avLst>
              <a:gd name="adj" fmla="val 6522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32688" y="1371600"/>
            <a:ext cx="1032357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하나의 이슈라도 전국이 동시에 힘을 보태면 트래픽이 됩니다. 트래픽은 여론을 형성합니다 — 사회는 긴장하고, 회원은 자랑스러워하고, 시민은 도울 방법을 찾습니다. </a:t>
            </a:r>
            <a:pPr indent="0" marL="0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 이슈는 전국으로, 전국 이슈는 지역 깊숙이.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66928" y="2322576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실무의 아홉 가지 질문에도 먼저 답합니다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66928" y="2670048"/>
            <a:ext cx="3502152" cy="1115568"/>
          </a:xfrm>
          <a:prstGeom prst="roundRect">
            <a:avLst>
              <a:gd name="adj" fmla="val 4918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04672" y="2816352"/>
            <a:ext cx="329184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2" name="Text 10"/>
          <p:cNvSpPr/>
          <p:nvPr/>
        </p:nvSpPr>
        <p:spPr>
          <a:xfrm>
            <a:off x="804672" y="2907792"/>
            <a:ext cx="3026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전국 공지 하달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804672" y="3200400"/>
            <a:ext cx="30266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중앙회 공지가 전 조직에 자동으로 내려가고, 도달 현황이 집계됩니다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343400" y="2670048"/>
            <a:ext cx="3502152" cy="1115568"/>
          </a:xfrm>
          <a:prstGeom prst="roundRect">
            <a:avLst>
              <a:gd name="adj" fmla="val 4918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581144" y="2816352"/>
            <a:ext cx="329184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6" name="Text 14"/>
          <p:cNvSpPr/>
          <p:nvPr/>
        </p:nvSpPr>
        <p:spPr>
          <a:xfrm>
            <a:off x="4581144" y="2907792"/>
            <a:ext cx="3026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 현황 파악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4581144" y="3200400"/>
            <a:ext cx="30266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 조직별 활동량·참여 현황이 한 화면에 집계됩니다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8119872" y="2670048"/>
            <a:ext cx="3502152" cy="1115568"/>
          </a:xfrm>
          <a:prstGeom prst="roundRect">
            <a:avLst>
              <a:gd name="adj" fmla="val 4918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357616" y="2816352"/>
            <a:ext cx="329184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20" name="Text 18"/>
          <p:cNvSpPr/>
          <p:nvPr/>
        </p:nvSpPr>
        <p:spPr>
          <a:xfrm>
            <a:off x="8357616" y="2907792"/>
            <a:ext cx="3026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DB 활용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357616" y="3200400"/>
            <a:ext cx="30266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기존 시스템과 연동해 지역·가입시기 단위로 발송합니다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66928" y="3895344"/>
            <a:ext cx="3502152" cy="1115568"/>
          </a:xfrm>
          <a:prstGeom prst="roundRect">
            <a:avLst>
              <a:gd name="adj" fmla="val 4918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04672" y="4041648"/>
            <a:ext cx="329184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24" name="Text 22"/>
          <p:cNvSpPr/>
          <p:nvPr/>
        </p:nvSpPr>
        <p:spPr>
          <a:xfrm>
            <a:off x="804672" y="4133088"/>
            <a:ext cx="3026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보도자료 관리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04672" y="4425696"/>
            <a:ext cx="30266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→ 검토 → 발송 → 아카이브가 하나의 체계로 묶입니다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343400" y="3895344"/>
            <a:ext cx="3502152" cy="1115568"/>
          </a:xfrm>
          <a:prstGeom prst="roundRect">
            <a:avLst>
              <a:gd name="adj" fmla="val 4918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581144" y="4041648"/>
            <a:ext cx="329184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28" name="Text 26"/>
          <p:cNvSpPr/>
          <p:nvPr/>
        </p:nvSpPr>
        <p:spPr>
          <a:xfrm>
            <a:off x="4581144" y="4133088"/>
            <a:ext cx="3026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기자 DB 일원화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4581144" y="4425696"/>
            <a:ext cx="30266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조직마다 따로 관리하던 기자 DB를 하나의 체계에서 관리합니다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8119872" y="3895344"/>
            <a:ext cx="3502152" cy="1115568"/>
          </a:xfrm>
          <a:prstGeom prst="roundRect">
            <a:avLst>
              <a:gd name="adj" fmla="val 4918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357616" y="4041648"/>
            <a:ext cx="329184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32" name="Text 30"/>
          <p:cNvSpPr/>
          <p:nvPr/>
        </p:nvSpPr>
        <p:spPr>
          <a:xfrm>
            <a:off x="8357616" y="4133088"/>
            <a:ext cx="3026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전환 (CMS)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8357616" y="4425696"/>
            <a:ext cx="30266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캠페인·행사 참여자 정보가 CMS에 모여 빠르게 회원 가입으로 이어집니다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566928" y="5120640"/>
            <a:ext cx="3502152" cy="1115568"/>
          </a:xfrm>
          <a:prstGeom prst="roundRect">
            <a:avLst>
              <a:gd name="adj" fmla="val 4918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04672" y="5266944"/>
            <a:ext cx="329184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36" name="Text 34"/>
          <p:cNvSpPr/>
          <p:nvPr/>
        </p:nvSpPr>
        <p:spPr>
          <a:xfrm>
            <a:off x="804672" y="5358384"/>
            <a:ext cx="3026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인수인계</a:t>
            </a:r>
            <a:endParaRPr lang="en-US" sz="1250" dirty="0"/>
          </a:p>
        </p:txBody>
      </p:sp>
      <p:sp>
        <p:nvSpPr>
          <p:cNvPr id="37" name="Text 35"/>
          <p:cNvSpPr/>
          <p:nvPr/>
        </p:nvSpPr>
        <p:spPr>
          <a:xfrm>
            <a:off x="804672" y="5650992"/>
            <a:ext cx="30266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담당자가 바뀌어도 공지·캠페인·참여자 기록이 조직에 남습니다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4343400" y="5120640"/>
            <a:ext cx="3502152" cy="1115568"/>
          </a:xfrm>
          <a:prstGeom prst="roundRect">
            <a:avLst>
              <a:gd name="adj" fmla="val 4918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581144" y="5266944"/>
            <a:ext cx="329184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40" name="Text 38"/>
          <p:cNvSpPr/>
          <p:nvPr/>
        </p:nvSpPr>
        <p:spPr>
          <a:xfrm>
            <a:off x="4581144" y="5358384"/>
            <a:ext cx="3026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통합 대시보드</a:t>
            </a:r>
            <a:endParaRPr lang="en-US" sz="1250" dirty="0"/>
          </a:p>
        </p:txBody>
      </p:sp>
      <p:sp>
        <p:nvSpPr>
          <p:cNvPr id="41" name="Text 39"/>
          <p:cNvSpPr/>
          <p:nvPr/>
        </p:nvSpPr>
        <p:spPr>
          <a:xfrm>
            <a:off x="4581144" y="5650992"/>
            <a:ext cx="30266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중앙회가 전 조직의 상태를 한 화면에서 봅니다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8119872" y="5120640"/>
            <a:ext cx="3502152" cy="1115568"/>
          </a:xfrm>
          <a:prstGeom prst="roundRect">
            <a:avLst>
              <a:gd name="adj" fmla="val 4918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8357616" y="5266944"/>
            <a:ext cx="329184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44" name="Text 42"/>
          <p:cNvSpPr/>
          <p:nvPr/>
        </p:nvSpPr>
        <p:spPr>
          <a:xfrm>
            <a:off x="8357616" y="5358384"/>
            <a:ext cx="3026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기존 시스템 연동</a:t>
            </a:r>
            <a:endParaRPr lang="en-US" sz="1250" dirty="0"/>
          </a:p>
        </p:txBody>
      </p:sp>
      <p:sp>
        <p:nvSpPr>
          <p:cNvPr id="45" name="Text 43"/>
          <p:cNvSpPr/>
          <p:nvPr/>
        </p:nvSpPr>
        <p:spPr>
          <a:xfrm>
            <a:off x="8357616" y="5650992"/>
            <a:ext cx="30266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피드(feeds)·API 기반 개방 구조 — 기존 회원 시스템과 연동하거나 CSV로 이관합니다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중심 시민조직 시스템 · 새론사회적협동조합</a:t>
            </a:r>
            <a:endParaRPr lang="en-US" sz="850" dirty="0"/>
          </a:p>
        </p:txBody>
      </p:sp>
      <p:sp>
        <p:nvSpPr>
          <p:cNvPr id="47" name="Text 45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0" y="164592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A39D9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Ⅱ 해결 · 시민이 회원이 되는 구조</a:t>
            </a:r>
            <a:endParaRPr lang="en-US" sz="950" dirty="0"/>
          </a:p>
        </p:txBody>
      </p:sp>
      <p:sp>
        <p:nvSpPr>
          <p:cNvPr id="3" name="Shape 1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참여자가 전파자가 됩니다 — 노출 → 참여 → CMS → 회원 → 확산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캠페인이 회원이 되고, 회원이 더 큰 캠페인을 만드는 순환 — 이것이 이 제안의 핵심입니다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6928" y="1600200"/>
            <a:ext cx="2006194" cy="1783080"/>
          </a:xfrm>
          <a:prstGeom prst="roundRect">
            <a:avLst>
              <a:gd name="adj" fmla="val 3077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810512"/>
            <a:ext cx="16404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① 노출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749808" y="2340864"/>
            <a:ext cx="164043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활동 소개·캠페인이</a:t>
            </a:r>
            <a:endParaRPr lang="en-US" sz="10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시민에게 보입니다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2563978" y="224028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›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2829154" y="1600200"/>
            <a:ext cx="2006194" cy="1783080"/>
          </a:xfrm>
          <a:prstGeom prst="roundRect">
            <a:avLst>
              <a:gd name="adj" fmla="val 3077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012034" y="1810512"/>
            <a:ext cx="16404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② 참여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3012034" y="2340864"/>
            <a:ext cx="164043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서명·행사·프로그램 신청 —</a:t>
            </a:r>
            <a:endParaRPr lang="en-US" sz="10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동의 기반으로</a:t>
            </a:r>
            <a:endParaRPr lang="en-US" sz="10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연락처가 남습니다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826203" y="224028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›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5091379" y="1600200"/>
            <a:ext cx="2006194" cy="1783080"/>
          </a:xfrm>
          <a:prstGeom prst="roundRect">
            <a:avLst>
              <a:gd name="adj" fmla="val 3077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274259" y="1810512"/>
            <a:ext cx="16404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③ CMS 관리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5274259" y="2340864"/>
            <a:ext cx="164043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참여자 정보가</a:t>
            </a:r>
            <a:endParaRPr lang="en-US" sz="10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조직별 CMS에</a:t>
            </a:r>
            <a:endParaRPr lang="en-US" sz="10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모여 관리됩니다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7088429" y="224028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›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353605" y="1600200"/>
            <a:ext cx="2006194" cy="1783080"/>
          </a:xfrm>
          <a:prstGeom prst="roundRect">
            <a:avLst>
              <a:gd name="adj" fmla="val 3077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536485" y="1810512"/>
            <a:ext cx="16404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④ 회원 전환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7536485" y="2340864"/>
            <a:ext cx="164043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참여 이력을 근거로 가입을</a:t>
            </a:r>
            <a:endParaRPr lang="en-US" sz="10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안내 — 가입은 본인이</a:t>
            </a:r>
            <a:endParaRPr lang="en-US" sz="10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선택합니다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9350654" y="224028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›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9615830" y="1600200"/>
            <a:ext cx="2006194" cy="1783080"/>
          </a:xfrm>
          <a:prstGeom prst="roundRect">
            <a:avLst>
              <a:gd name="adj" fmla="val 3077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798710" y="1810512"/>
            <a:ext cx="16404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⑤ 확산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9798710" y="2340864"/>
            <a:ext cx="164043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논평의 이슈화 → 캠페인 →</a:t>
            </a:r>
            <a:endParaRPr lang="en-US" sz="10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서명자 → 공동행동 →</a:t>
            </a:r>
            <a:endParaRPr lang="en-US" sz="10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더 큰 캠페인으로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566928" y="3675888"/>
            <a:ext cx="110550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참여자 한 사람이 회원 한 사람이 되고, 이슈의 전파자가 됩니다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566928" y="4133088"/>
            <a:ext cx="110550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2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서명자·행사 참여자·수강생은 이미 단체에 마음을 연 사람들인데, 그 명단이 외부 폼과 엑셀에 흩어져 사라집니다. 이 시스템은 동의한 범위의 참여 기록을 조직별 CMS에 모으고, 회원가입은 본인이 선택하는 흐름을 만듭니다. 그리고 참여자는 이슈의 소비자가 아니라 전파자 — 콘텐츠의 생산자·유통자가 되도록 기획할 수 있습니다.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566928" y="5303520"/>
            <a:ext cx="11055096" cy="841248"/>
          </a:xfrm>
          <a:prstGeom prst="roundRect">
            <a:avLst>
              <a:gd name="adj" fmla="val 6522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32688" y="5303520"/>
            <a:ext cx="1032357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회원가입은 사이트 방문에 비례합니다 — 방문 1,000명당 1.3명. 서명자의 10~20%는 추가 활동을 희망합니다 (12년 운영에서 확인한 수치).  </a:t>
            </a:r>
            <a:pPr indent="0" marL="0">
              <a:lnSpc>
                <a:spcPts val="1700"/>
              </a:lnSpc>
              <a:buNone/>
            </a:pPr>
            <a:r>
              <a:rPr lang="en-US" sz="1250" b="1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그리고 이것을 시작하는 비용과 시간은 크지 않습니다 → 구축 8주 · 시범 도입 4주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중심 시민조직 시스템 · 새론사회적협동조합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0" y="164592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9C968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Ⅱ 해결 · 시민이 회원이 되는 구조</a:t>
            </a:r>
            <a:endParaRPr lang="en-US" sz="950" dirty="0"/>
          </a:p>
        </p:txBody>
      </p:sp>
      <p:sp>
        <p:nvSpPr>
          <p:cNvPr id="3" name="Shape 1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4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투명함이 신뢰가 되고, 신뢰가 후원이 됩니다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투명하다는 것은, 누구나 확인할 수 있다는 것입니다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66928" y="1645920"/>
            <a:ext cx="110550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온라인에서 누구든지 객관적으로 검토하고 검증할 수 있게 하는 것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566928" y="2212848"/>
            <a:ext cx="110550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공정성은 선언으로 만들어지지 않습니다. 밖에서 볼 수 없는 절차는 안에서 아무리 공정해도 공정함을 증명할 수 없습니다.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66928" y="2889504"/>
            <a:ext cx="2558034" cy="1755648"/>
          </a:xfrm>
          <a:prstGeom prst="roundRect">
            <a:avLst>
              <a:gd name="adj" fmla="val 3125"/>
            </a:avLst>
          </a:prstGeom>
          <a:solidFill>
            <a:srgbClr val="30302E"/>
          </a:solidFill>
          <a:ln w="9525">
            <a:solidFill>
              <a:srgbClr val="44413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04672" y="3145536"/>
            <a:ext cx="365760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1" name="Text 9"/>
          <p:cNvSpPr/>
          <p:nvPr/>
        </p:nvSpPr>
        <p:spPr>
          <a:xfrm>
            <a:off x="804672" y="3291840"/>
            <a:ext cx="208254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누구나 열람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804672" y="3694176"/>
            <a:ext cx="208254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가입하지 않은 사람도 볼 수 있습니다.</a:t>
            </a: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닫힌 방에서 정해진 일은 검증되지 않습니다.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3399282" y="2889504"/>
            <a:ext cx="2558034" cy="1755648"/>
          </a:xfrm>
          <a:prstGeom prst="roundRect">
            <a:avLst>
              <a:gd name="adj" fmla="val 3125"/>
            </a:avLst>
          </a:prstGeom>
          <a:solidFill>
            <a:srgbClr val="30302E"/>
          </a:solidFill>
          <a:ln w="9525">
            <a:solidFill>
              <a:srgbClr val="44413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37026" y="3145536"/>
            <a:ext cx="365760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5" name="Text 13"/>
          <p:cNvSpPr/>
          <p:nvPr/>
        </p:nvSpPr>
        <p:spPr>
          <a:xfrm>
            <a:off x="3637026" y="3291840"/>
            <a:ext cx="208254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기록으로 남음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3637026" y="3694176"/>
            <a:ext cx="208254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무엇이 언제 공지되고 변경되었는지</a:t>
            </a: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관리자 로그와 기록으로 남습니다.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231636" y="2889504"/>
            <a:ext cx="2558034" cy="1755648"/>
          </a:xfrm>
          <a:prstGeom prst="roundRect">
            <a:avLst>
              <a:gd name="adj" fmla="val 3125"/>
            </a:avLst>
          </a:prstGeom>
          <a:solidFill>
            <a:srgbClr val="30302E"/>
          </a:solidFill>
          <a:ln w="9525">
            <a:solidFill>
              <a:srgbClr val="44413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69380" y="3145536"/>
            <a:ext cx="365760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9" name="Text 17"/>
          <p:cNvSpPr/>
          <p:nvPr/>
        </p:nvSpPr>
        <p:spPr>
          <a:xfrm>
            <a:off x="6469380" y="3291840"/>
            <a:ext cx="208254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시간이 증명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6469380" y="3694176"/>
            <a:ext cx="208254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한두 달로는 만들 수 없는 활동 기록이</a:t>
            </a: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몇 년에 걸쳐 쌓입니다.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9063990" y="2889504"/>
            <a:ext cx="2558034" cy="1755648"/>
          </a:xfrm>
          <a:prstGeom prst="roundRect">
            <a:avLst>
              <a:gd name="adj" fmla="val 3125"/>
            </a:avLst>
          </a:prstGeom>
          <a:solidFill>
            <a:srgbClr val="30302E"/>
          </a:solidFill>
          <a:ln w="9525">
            <a:solidFill>
              <a:srgbClr val="44413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301734" y="3145536"/>
            <a:ext cx="365760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23" name="Text 21"/>
          <p:cNvSpPr/>
          <p:nvPr/>
        </p:nvSpPr>
        <p:spPr>
          <a:xfrm>
            <a:off x="9301734" y="3291840"/>
            <a:ext cx="208254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이의의 근거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9301734" y="3694176"/>
            <a:ext cx="208254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문제를 제기할 때 근거로 삼을 자료가</a:t>
            </a: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같은 자리에 공개되어 있습니다.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66928" y="4828032"/>
            <a:ext cx="11055096" cy="859536"/>
          </a:xfrm>
          <a:prstGeom prst="roundRect">
            <a:avLst>
              <a:gd name="adj" fmla="val 6383"/>
            </a:avLst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32688" y="4828032"/>
            <a:ext cx="10323576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후원자에게도 투명합니다 — </a:t>
            </a:r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FBEFE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조직은 지역별로 각각 PG사와 연결되고, 회원과 후원자는 한 번의 접속으로 자신의 후원 기록과, 후원한 캠페인이 무엇을 이뤘는지 그 성과까지 확인합니다. </a:t>
            </a:r>
            <a:pPr indent="0" marL="0">
              <a:lnSpc>
                <a:spcPts val="1700"/>
              </a:lnSpc>
              <a:buNone/>
            </a:pPr>
            <a:r>
              <a:rPr lang="en-US" sz="125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성과가 보이는 후원은 끊기지 않습니다.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566928" y="5833872"/>
            <a:ext cx="110550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그래서 이 제안의 핵심은 기능이 아니라 공개입니다.</a:t>
            </a:r>
            <a:endParaRPr lang="en-US" sz="1650" dirty="0"/>
          </a:p>
        </p:txBody>
      </p:sp>
      <p:sp>
        <p:nvSpPr>
          <p:cNvPr id="28" name="Text 26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A857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중심 시민조직 시스템 · 새론사회적협동조합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57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0" y="164592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9C968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Ⅱ 해결 · 시민이 회원이 되는 구조</a:t>
            </a:r>
            <a:endParaRPr lang="en-US" sz="950" dirty="0"/>
          </a:p>
        </p:txBody>
      </p:sp>
      <p:sp>
        <p:nvSpPr>
          <p:cNvPr id="3" name="Shape 1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5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단체가 걱정하는 것부터 답합니다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외부 시스템 도입에서 단체들이 가장 먼저 묻는 세 가지 — 그리고 저희의 답.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6928" y="1627632"/>
            <a:ext cx="5225796" cy="1225296"/>
          </a:xfrm>
          <a:prstGeom prst="roundRect">
            <a:avLst>
              <a:gd name="adj" fmla="val 4478"/>
            </a:avLst>
          </a:prstGeom>
          <a:solidFill>
            <a:srgbClr val="30302E"/>
          </a:solidFill>
          <a:ln w="9525">
            <a:solidFill>
              <a:srgbClr val="44413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1901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✕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316736" y="1828800"/>
            <a:ext cx="42199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데이터 종속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316736" y="2176272"/>
            <a:ext cx="42199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명부·후원자 정보의 소유권은 단체에 있습니다. 언제든 전량 내보낼 수 있고, 계약 종료 시 이관 후 완전 삭제합니다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396228" y="1627632"/>
            <a:ext cx="5225796" cy="1225296"/>
          </a:xfrm>
          <a:prstGeom prst="roundRect">
            <a:avLst>
              <a:gd name="adj" fmla="val 4478"/>
            </a:avLst>
          </a:prstGeom>
          <a:solidFill>
            <a:srgbClr val="30302E"/>
          </a:solidFill>
          <a:ln w="9525">
            <a:solidFill>
              <a:srgbClr val="44413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670548" y="1901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✕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146036" y="1828800"/>
            <a:ext cx="42199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정치적 연관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7146036" y="2176272"/>
            <a:ext cx="42199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단체별 독립 도메인·독립 데이터로 구축합니다. 다른 단체·다른 고객과 데이터가 섞이지 않으며 상호 조회가 차단됩니다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66928" y="3108960"/>
            <a:ext cx="5225796" cy="1225296"/>
          </a:xfrm>
          <a:prstGeom prst="roundRect">
            <a:avLst>
              <a:gd name="adj" fmla="val 4478"/>
            </a:avLst>
          </a:prstGeom>
          <a:solidFill>
            <a:srgbClr val="30302E"/>
          </a:solidFill>
          <a:ln w="9525">
            <a:solidFill>
              <a:srgbClr val="44413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1248" y="33832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✕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316736" y="3310128"/>
            <a:ext cx="42199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인물 점수·순위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316736" y="3657600"/>
            <a:ext cx="42199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E8E5D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인물 페이지와 SNS형 소통은 두되, 점수·순위·추천으로 줄 세우지 않습니다. 활동 기록만 쌓이고 판단은 사람이 합니다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396228" y="3108960"/>
            <a:ext cx="5225796" cy="1225296"/>
          </a:xfrm>
          <a:prstGeom prst="roundRect">
            <a:avLst>
              <a:gd name="adj" fmla="val 4478"/>
            </a:avLst>
          </a:prstGeom>
          <a:solidFill>
            <a:srgbClr val="C15F3C"/>
          </a:solidFill>
          <a:ln w="9525">
            <a:solidFill>
              <a:srgbClr val="C15F3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670548" y="33832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○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7146036" y="3310128"/>
            <a:ext cx="42199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단체의 몫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146036" y="3657600"/>
            <a:ext cx="42199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FBEFE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조직망을 어떤 의제·행동에 쓸지는 단체의 자율입니다. 쌓인 인물 기록·품앗이 자원봉사망·참여 이력이 그대로 조직의 자산이 됩니다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66928" y="4956048"/>
            <a:ext cx="110550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총회와 감사에서도 회원은 구경꾼이 아닙니다 — 축적된 기록으로 활동을 확인하고, 의제를 제안합니다.</a:t>
            </a:r>
            <a:endParaRPr lang="en-US" sz="1650" dirty="0"/>
          </a:p>
        </p:txBody>
      </p:sp>
      <p:sp>
        <p:nvSpPr>
          <p:cNvPr id="24" name="Text 22"/>
          <p:cNvSpPr/>
          <p:nvPr/>
        </p:nvSpPr>
        <p:spPr>
          <a:xfrm>
            <a:off x="566928" y="5413248"/>
            <a:ext cx="110550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250" dirty="0">
                <a:solidFill>
                  <a:srgbClr val="D6D1C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당사는 시스템을 공급할 뿐 단체 운영에 개입하지 않습니다. 요금표는 공개되어 있으며, 모든 관리자 접근은 로그로 남아 해당 단체가 직접 열람할 수 있습니다.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A857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중심 시민조직 시스템 · 새론사회적협동조합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57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0" y="164592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A39D9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Ⅲ 기능 · 하나의 시스템, 전국 조직망</a:t>
            </a:r>
            <a:endParaRPr lang="en-US" sz="950" dirty="0"/>
          </a:p>
        </p:txBody>
      </p:sp>
      <p:sp>
        <p:nvSpPr>
          <p:cNvPr id="3" name="Shape 1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6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 번의 구축으로 전국 조직의 사이트가 열립니다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광역·산별 조직도, 지역 지부도, 부문 조직도 같은 기반 위에서 각자의 사이트를 갖습니다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6928" y="5074920"/>
            <a:ext cx="6492240" cy="603504"/>
          </a:xfrm>
          <a:prstGeom prst="roundRect">
            <a:avLst>
              <a:gd name="adj" fmla="val 9091"/>
            </a:avLst>
          </a:prstGeom>
          <a:solidFill>
            <a:srgbClr val="141413"/>
          </a:solidFill>
          <a:ln w="12700">
            <a:solidFill>
              <a:srgbClr val="14141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66928" y="5074920"/>
            <a:ext cx="6492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하나의 기반 — 구축 1회 · 공통 시스템 · 단체 고유 도메인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578608" y="1517904"/>
            <a:ext cx="2468880" cy="566928"/>
          </a:xfrm>
          <a:prstGeom prst="roundRect">
            <a:avLst>
              <a:gd name="adj" fmla="val 8065"/>
            </a:avLst>
          </a:prstGeom>
          <a:solidFill>
            <a:srgbClr val="141413"/>
          </a:solidFill>
          <a:ln w="12700">
            <a:solidFill>
              <a:srgbClr val="14141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578608" y="1517904"/>
            <a:ext cx="2468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중앙회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3803904" y="2084832"/>
            <a:ext cx="18288" cy="274320"/>
          </a:xfrm>
          <a:prstGeom prst="rect">
            <a:avLst/>
          </a:prstGeom>
          <a:solidFill>
            <a:srgbClr val="C15F3C"/>
          </a:solidFill>
          <a:ln/>
        </p:spPr>
      </p:sp>
      <p:sp>
        <p:nvSpPr>
          <p:cNvPr id="12" name="Shape 10"/>
          <p:cNvSpPr/>
          <p:nvPr/>
        </p:nvSpPr>
        <p:spPr>
          <a:xfrm>
            <a:off x="1609344" y="2359152"/>
            <a:ext cx="4407408" cy="18288"/>
          </a:xfrm>
          <a:prstGeom prst="rect">
            <a:avLst/>
          </a:prstGeom>
          <a:solidFill>
            <a:srgbClr val="C15F3C"/>
          </a:solidFill>
          <a:ln/>
        </p:spPr>
      </p:sp>
      <p:sp>
        <p:nvSpPr>
          <p:cNvPr id="13" name="Shape 11"/>
          <p:cNvSpPr/>
          <p:nvPr/>
        </p:nvSpPr>
        <p:spPr>
          <a:xfrm>
            <a:off x="1548384" y="2377440"/>
            <a:ext cx="18288" cy="237744"/>
          </a:xfrm>
          <a:prstGeom prst="rect">
            <a:avLst/>
          </a:prstGeom>
          <a:solidFill>
            <a:srgbClr val="C15F3C"/>
          </a:solidFill>
          <a:ln/>
        </p:spPr>
      </p:sp>
      <p:sp>
        <p:nvSpPr>
          <p:cNvPr id="14" name="Shape 12"/>
          <p:cNvSpPr/>
          <p:nvPr/>
        </p:nvSpPr>
        <p:spPr>
          <a:xfrm>
            <a:off x="566928" y="2615184"/>
            <a:ext cx="1981200" cy="512064"/>
          </a:xfrm>
          <a:prstGeom prst="roundRect">
            <a:avLst>
              <a:gd name="adj" fmla="val 8929"/>
            </a:avLst>
          </a:prstGeom>
          <a:solidFill>
            <a:srgbClr val="444138"/>
          </a:solidFill>
          <a:ln w="12700">
            <a:solidFill>
              <a:srgbClr val="44413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66928" y="2615184"/>
            <a:ext cx="1981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서울 조직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1548384" y="3127248"/>
            <a:ext cx="18288" cy="237744"/>
          </a:xfrm>
          <a:prstGeom prst="rect">
            <a:avLst/>
          </a:prstGeom>
          <a:solidFill>
            <a:srgbClr val="C15F3C"/>
          </a:solidFill>
          <a:ln/>
        </p:spPr>
      </p:sp>
      <p:sp>
        <p:nvSpPr>
          <p:cNvPr id="17" name="Shape 15"/>
          <p:cNvSpPr/>
          <p:nvPr/>
        </p:nvSpPr>
        <p:spPr>
          <a:xfrm>
            <a:off x="3803904" y="2377440"/>
            <a:ext cx="18288" cy="237744"/>
          </a:xfrm>
          <a:prstGeom prst="rect">
            <a:avLst/>
          </a:prstGeom>
          <a:solidFill>
            <a:srgbClr val="C15F3C"/>
          </a:solidFill>
          <a:ln/>
        </p:spPr>
      </p:sp>
      <p:sp>
        <p:nvSpPr>
          <p:cNvPr id="18" name="Shape 16"/>
          <p:cNvSpPr/>
          <p:nvPr/>
        </p:nvSpPr>
        <p:spPr>
          <a:xfrm>
            <a:off x="2822448" y="2615184"/>
            <a:ext cx="1981200" cy="512064"/>
          </a:xfrm>
          <a:prstGeom prst="roundRect">
            <a:avLst>
              <a:gd name="adj" fmla="val 8929"/>
            </a:avLst>
          </a:prstGeom>
          <a:solidFill>
            <a:srgbClr val="444138"/>
          </a:solidFill>
          <a:ln w="12700">
            <a:solidFill>
              <a:srgbClr val="44413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822448" y="2615184"/>
            <a:ext cx="1981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경기 조직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3803904" y="3127248"/>
            <a:ext cx="18288" cy="237744"/>
          </a:xfrm>
          <a:prstGeom prst="rect">
            <a:avLst/>
          </a:prstGeom>
          <a:solidFill>
            <a:srgbClr val="C15F3C"/>
          </a:solidFill>
          <a:ln/>
        </p:spPr>
      </p:sp>
      <p:sp>
        <p:nvSpPr>
          <p:cNvPr id="21" name="Shape 19"/>
          <p:cNvSpPr/>
          <p:nvPr/>
        </p:nvSpPr>
        <p:spPr>
          <a:xfrm>
            <a:off x="6059424" y="2377440"/>
            <a:ext cx="18288" cy="237744"/>
          </a:xfrm>
          <a:prstGeom prst="rect">
            <a:avLst/>
          </a:prstGeom>
          <a:solidFill>
            <a:srgbClr val="C15F3C"/>
          </a:solidFill>
          <a:ln/>
        </p:spPr>
      </p:sp>
      <p:sp>
        <p:nvSpPr>
          <p:cNvPr id="22" name="Shape 20"/>
          <p:cNvSpPr/>
          <p:nvPr/>
        </p:nvSpPr>
        <p:spPr>
          <a:xfrm>
            <a:off x="5077968" y="2615184"/>
            <a:ext cx="1981200" cy="512064"/>
          </a:xfrm>
          <a:prstGeom prst="roundRect">
            <a:avLst>
              <a:gd name="adj" fmla="val 8929"/>
            </a:avLst>
          </a:prstGeom>
          <a:solidFill>
            <a:srgbClr val="444138"/>
          </a:solidFill>
          <a:ln w="12700">
            <a:solidFill>
              <a:srgbClr val="44413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77968" y="2615184"/>
            <a:ext cx="1981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…  전국 지역 조직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059424" y="3127248"/>
            <a:ext cx="18288" cy="237744"/>
          </a:xfrm>
          <a:prstGeom prst="rect">
            <a:avLst/>
          </a:prstGeom>
          <a:solidFill>
            <a:srgbClr val="C15F3C"/>
          </a:solidFill>
          <a:ln/>
        </p:spPr>
      </p:sp>
      <p:sp>
        <p:nvSpPr>
          <p:cNvPr id="25" name="Shape 23"/>
          <p:cNvSpPr/>
          <p:nvPr/>
        </p:nvSpPr>
        <p:spPr>
          <a:xfrm>
            <a:off x="566928" y="3364992"/>
            <a:ext cx="926592" cy="475488"/>
          </a:xfrm>
          <a:prstGeom prst="roundRect">
            <a:avLst>
              <a:gd name="adj" fmla="val 769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66928" y="3364992"/>
            <a:ext cx="9265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 지부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1621536" y="3364992"/>
            <a:ext cx="926592" cy="475488"/>
          </a:xfrm>
          <a:prstGeom prst="roundRect">
            <a:avLst>
              <a:gd name="adj" fmla="val 769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621536" y="3364992"/>
            <a:ext cx="9265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청년모임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1548384" y="4791456"/>
            <a:ext cx="18288" cy="283464"/>
          </a:xfrm>
          <a:prstGeom prst="rect">
            <a:avLst/>
          </a:prstGeom>
          <a:solidFill>
            <a:srgbClr val="D9DCD0"/>
          </a:solidFill>
          <a:ln/>
        </p:spPr>
      </p:sp>
      <p:sp>
        <p:nvSpPr>
          <p:cNvPr id="30" name="Shape 28"/>
          <p:cNvSpPr/>
          <p:nvPr/>
        </p:nvSpPr>
        <p:spPr>
          <a:xfrm>
            <a:off x="2822448" y="3364992"/>
            <a:ext cx="926592" cy="475488"/>
          </a:xfrm>
          <a:prstGeom prst="roundRect">
            <a:avLst>
              <a:gd name="adj" fmla="val 769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822448" y="3364992"/>
            <a:ext cx="9265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 지부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3877056" y="3364992"/>
            <a:ext cx="926592" cy="475488"/>
          </a:xfrm>
          <a:prstGeom prst="roundRect">
            <a:avLst>
              <a:gd name="adj" fmla="val 769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877056" y="3364992"/>
            <a:ext cx="9265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청소년 프로그램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3803904" y="4791456"/>
            <a:ext cx="18288" cy="283464"/>
          </a:xfrm>
          <a:prstGeom prst="rect">
            <a:avLst/>
          </a:prstGeom>
          <a:solidFill>
            <a:srgbClr val="D9DCD0"/>
          </a:solidFill>
          <a:ln/>
        </p:spPr>
      </p:sp>
      <p:sp>
        <p:nvSpPr>
          <p:cNvPr id="35" name="Shape 33"/>
          <p:cNvSpPr/>
          <p:nvPr/>
        </p:nvSpPr>
        <p:spPr>
          <a:xfrm>
            <a:off x="5077968" y="3364992"/>
            <a:ext cx="926592" cy="475488"/>
          </a:xfrm>
          <a:prstGeom prst="roundRect">
            <a:avLst>
              <a:gd name="adj" fmla="val 769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077968" y="3364992"/>
            <a:ext cx="9265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소모임 다수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132576" y="3364992"/>
            <a:ext cx="926592" cy="475488"/>
          </a:xfrm>
          <a:prstGeom prst="roundRect">
            <a:avLst>
              <a:gd name="adj" fmla="val 7692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132576" y="3364992"/>
            <a:ext cx="9265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부문 조직 外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6059424" y="4791456"/>
            <a:ext cx="18288" cy="283464"/>
          </a:xfrm>
          <a:prstGeom prst="rect">
            <a:avLst/>
          </a:prstGeom>
          <a:solidFill>
            <a:srgbClr val="D9DCD0"/>
          </a:solidFill>
          <a:ln/>
        </p:spPr>
      </p:sp>
      <p:sp>
        <p:nvSpPr>
          <p:cNvPr id="40" name="Text 38"/>
          <p:cNvSpPr/>
          <p:nvPr/>
        </p:nvSpPr>
        <p:spPr>
          <a:xfrm>
            <a:off x="566928" y="3950208"/>
            <a:ext cx="6492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 지부(시·군·구)와 부문 조직(여성·청년·장애인·노동 등)는 같은 급의 병렬 조직입니다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566928" y="4224528"/>
            <a:ext cx="6492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조직마다 독립 서브도메인 · 로고 · 활동 소개 · 캠페인 페이지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566928" y="4498848"/>
            <a:ext cx="6492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C15F3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개설비 없음 · 회원 그룹(누구에게나 열림)과 공식 위원회(합의로 설치) 2단계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7424928" y="1517904"/>
            <a:ext cx="4197096" cy="1975104"/>
          </a:xfrm>
          <a:prstGeom prst="roundRect">
            <a:avLst>
              <a:gd name="adj" fmla="val 2778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680960" y="1719072"/>
            <a:ext cx="3685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조직마다 따로 만들면</a:t>
            </a:r>
            <a:endParaRPr lang="en-US" sz="1450" dirty="0"/>
          </a:p>
        </p:txBody>
      </p:sp>
      <p:sp>
        <p:nvSpPr>
          <p:cNvPr id="45" name="Text 43"/>
          <p:cNvSpPr/>
          <p:nvPr/>
        </p:nvSpPr>
        <p:spPr>
          <a:xfrm>
            <a:off x="7680960" y="2084832"/>
            <a:ext cx="368503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 수만큼 구축비가 반복해서 듭니다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유지·관리 인력도 조직마다 따로 필요합니다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단체의 얼굴이 통일되지 않습니다</a:t>
            </a:r>
            <a:endParaRPr lang="en-US" sz="1150" dirty="0"/>
          </a:p>
        </p:txBody>
      </p:sp>
      <p:sp>
        <p:nvSpPr>
          <p:cNvPr id="46" name="Shape 44"/>
          <p:cNvSpPr/>
          <p:nvPr/>
        </p:nvSpPr>
        <p:spPr>
          <a:xfrm>
            <a:off x="7424928" y="3657600"/>
            <a:ext cx="4197096" cy="2020824"/>
          </a:xfrm>
          <a:prstGeom prst="roundRect">
            <a:avLst>
              <a:gd name="adj" fmla="val 2715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680960" y="3858768"/>
            <a:ext cx="3685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하나의 기반 위에 올리면</a:t>
            </a:r>
            <a:endParaRPr lang="en-US" sz="1450" dirty="0"/>
          </a:p>
        </p:txBody>
      </p:sp>
      <p:sp>
        <p:nvSpPr>
          <p:cNvPr id="48" name="Text 46"/>
          <p:cNvSpPr/>
          <p:nvPr/>
        </p:nvSpPr>
        <p:spPr>
          <a:xfrm>
            <a:off x="7680960" y="4224528"/>
            <a:ext cx="368503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구축 1회 · 개설비 없음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중앙회 공지가 전 조직에 내려갑니다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 조직 현황이 한 화면에 집계됩니다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b="1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피드(feeds)·API 개방 구조 — 다른 시스템을 쓰는 조직과도 연결됩니다</a:t>
            </a:r>
            <a:endParaRPr lang="en-US" sz="1150" dirty="0"/>
          </a:p>
        </p:txBody>
      </p:sp>
      <p:sp>
        <p:nvSpPr>
          <p:cNvPr id="49" name="Shape 47"/>
          <p:cNvSpPr/>
          <p:nvPr/>
        </p:nvSpPr>
        <p:spPr>
          <a:xfrm>
            <a:off x="566928" y="5779008"/>
            <a:ext cx="11055096" cy="457200"/>
          </a:xfrm>
          <a:prstGeom prst="roundRect">
            <a:avLst>
              <a:gd name="adj" fmla="val 12000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932688" y="5779008"/>
            <a:ext cx="103235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반드시 중앙회부터일 필요는 없습니다 — </a:t>
            </a:r>
            <a:pPr indent="0" marL="0">
              <a:buNone/>
            </a:pPr>
            <a:r>
              <a:rPr lang="en-US" sz="1250" b="1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어느 지역 지부든 부문 조직든 단독으로 시작할 수 있고, 피드·API로 중앙회의 기존 시스템과도 연결됩니다.</a:t>
            </a:r>
            <a:endParaRPr lang="en-US" sz="1250" dirty="0"/>
          </a:p>
        </p:txBody>
      </p:sp>
      <p:sp>
        <p:nvSpPr>
          <p:cNvPr id="51" name="Text 49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중심 시민조직 시스템 · 새론사회적협동조합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0" y="164592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A39D9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Ⅲ 기능 · 하나의 시스템, 전국 조직망</a:t>
            </a:r>
            <a:endParaRPr lang="en-US" sz="950" dirty="0"/>
          </a:p>
        </p:txBody>
      </p:sp>
      <p:sp>
        <p:nvSpPr>
          <p:cNvPr id="3" name="Shape 1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7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제공 ① 세 개의 시민 창구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활동 소개 — 캠페인 — 행사·프로그램. 시민이 회원이 되는 세 개의 문입니다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6928" y="1572768"/>
            <a:ext cx="3502152" cy="3310128"/>
          </a:xfrm>
          <a:prstGeom prst="roundRect">
            <a:avLst>
              <a:gd name="adj" fmla="val 1657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1828800"/>
            <a:ext cx="384048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1975104"/>
            <a:ext cx="29900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활동 소개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22960" y="2432304"/>
            <a:ext cx="2990088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단체와 지역 조직의 활동이 시민에게 보이는 공개 사이트 — 가입 없이 열람됩니다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소개와 정보로 끝나지 않습니다 — 행동(action)·참여(join)·대화(talk)로 이어지는 우호적 관계의 시작점입니다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공지 · 일정 · 활동 게시판, 조직·활동가 소개, SNS형 소통(팔로우·댓글)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담당자가 바뀌어도 활동 기록이 조직에 남습니다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343400" y="1572768"/>
            <a:ext cx="3502152" cy="3310128"/>
          </a:xfrm>
          <a:prstGeom prst="roundRect">
            <a:avLst>
              <a:gd name="adj" fmla="val 1657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99432" y="1828800"/>
            <a:ext cx="384048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3" name="Text 11"/>
          <p:cNvSpPr/>
          <p:nvPr/>
        </p:nvSpPr>
        <p:spPr>
          <a:xfrm>
            <a:off x="4599432" y="1975104"/>
            <a:ext cx="29900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캠페인 · 서명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599432" y="2432304"/>
            <a:ext cx="2990088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중앙회뿐 아니라 지역 조직도 직접 캠페인을 엽니다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캠페인은 사용자의 기록(log)을 남깁니다 — 누가, 어느 지역에서, 어떤 이슈에 반응했는지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동의한 범위에서 수집 → 조직별 CMS 관리 — 후속 안내를 거쳐 회원가입은 본인이 선택합니다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품앗이 — 자원봉사 모집과 참여 이력 관리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119872" y="1572768"/>
            <a:ext cx="3502152" cy="3310128"/>
          </a:xfrm>
          <a:prstGeom prst="roundRect">
            <a:avLst>
              <a:gd name="adj" fmla="val 1657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375904" y="1828800"/>
            <a:ext cx="384048" cy="45720"/>
          </a:xfrm>
          <a:prstGeom prst="rect">
            <a:avLst/>
          </a:prstGeom>
          <a:solidFill>
            <a:srgbClr val="D97757"/>
          </a:solidFill>
          <a:ln/>
        </p:spPr>
      </p:sp>
      <p:sp>
        <p:nvSpPr>
          <p:cNvPr id="17" name="Text 15"/>
          <p:cNvSpPr/>
          <p:nvPr/>
        </p:nvSpPr>
        <p:spPr>
          <a:xfrm>
            <a:off x="8375904" y="1975104"/>
            <a:ext cx="29900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행사 · 프로그램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375904" y="2432304"/>
            <a:ext cx="2990088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강좌·모임·청소년 학습 프로그램 — 신청 접수 · 정원 관리 · 명단 확인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결제 시스템을 붙이고 고객 관리(CMS)를 고도화 — 유료 프로그램은 조직별 PG 결제, 지역 법인별 계약 지원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지역의 프로그램이 전체 조직의 풍성함이 됩니다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참여 이력이 남아 다음 프로그램 대상자를 찾습니다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" y="5102352"/>
            <a:ext cx="11055096" cy="969264"/>
          </a:xfrm>
          <a:prstGeom prst="roundRect">
            <a:avLst>
              <a:gd name="adj" fmla="val 5660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69264" y="5102352"/>
            <a:ext cx="10250424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만드는 것이 아니라 옮기는 것입니다 — 세 창구 모두 hanmadang.net에서 이미 동작 중이며, 단체 고유 도메인으로 구축합니다.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중심 시민조직 시스템 · 새론사회적협동조합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9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0" y="164592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A39D9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Ⅲ 기능 · 하나의 시스템, 전국 조직망</a:t>
            </a:r>
            <a:endParaRPr lang="en-US" sz="950" dirty="0"/>
          </a:p>
        </p:txBody>
      </p:sp>
      <p:sp>
        <p:nvSpPr>
          <p:cNvPr id="3" name="Shape 1"/>
          <p:cNvSpPr/>
          <p:nvPr/>
        </p:nvSpPr>
        <p:spPr>
          <a:xfrm>
            <a:off x="566928" y="402336"/>
            <a:ext cx="475488" cy="475488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402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8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225296" y="365760"/>
            <a:ext cx="10396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제공 ② 성명 · 논평 · 보도자료 배포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1225296" y="932688"/>
            <a:ext cx="103967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75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조직마다 따로 관리하던 기자 DB와 배포 업무를 하나의 체계로 — 홍보 업무시간을 줄입니다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6928" y="1572768"/>
            <a:ext cx="1652016" cy="1481328"/>
          </a:xfrm>
          <a:prstGeom prst="roundRect">
            <a:avLst>
              <a:gd name="adj" fmla="val 3704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49808" y="1755648"/>
            <a:ext cx="365760" cy="365760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9" name="Text 7"/>
          <p:cNvSpPr/>
          <p:nvPr/>
        </p:nvSpPr>
        <p:spPr>
          <a:xfrm>
            <a:off x="749808" y="175564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1170432" y="1755648"/>
            <a:ext cx="9204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49808" y="2249424"/>
            <a:ext cx="12862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표준 템플릿 · 사진·첨부</a:t>
            </a:r>
            <a:endParaRPr lang="en-US" sz="950" dirty="0"/>
          </a:p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업로드 · 예약 발송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2447544" y="1572768"/>
            <a:ext cx="1652016" cy="1481328"/>
          </a:xfrm>
          <a:prstGeom prst="roundRect">
            <a:avLst>
              <a:gd name="adj" fmla="val 3704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630424" y="1755648"/>
            <a:ext cx="365760" cy="365760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14" name="Text 12"/>
          <p:cNvSpPr/>
          <p:nvPr/>
        </p:nvSpPr>
        <p:spPr>
          <a:xfrm>
            <a:off x="2630424" y="175564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051048" y="1755648"/>
            <a:ext cx="9204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검토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630424" y="2249424"/>
            <a:ext cx="12862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필요 시 중앙회 홍보 담당</a:t>
            </a:r>
            <a:endParaRPr lang="en-US" sz="950" dirty="0"/>
          </a:p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검토 (조직별 설정)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328160" y="1572768"/>
            <a:ext cx="1652016" cy="1481328"/>
          </a:xfrm>
          <a:prstGeom prst="roundRect">
            <a:avLst>
              <a:gd name="adj" fmla="val 3704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11040" y="1755648"/>
            <a:ext cx="365760" cy="365760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19" name="Text 17"/>
          <p:cNvSpPr/>
          <p:nvPr/>
        </p:nvSpPr>
        <p:spPr>
          <a:xfrm>
            <a:off x="4511040" y="175564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931664" y="1755648"/>
            <a:ext cx="9204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배포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511040" y="2249424"/>
            <a:ext cx="12862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기자 DB 세그먼트(전국/지역/</a:t>
            </a:r>
            <a:endParaRPr lang="en-US" sz="950" dirty="0"/>
          </a:p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출입처/매체 유형) 일괄 발송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6208776" y="1572768"/>
            <a:ext cx="1652016" cy="1481328"/>
          </a:xfrm>
          <a:prstGeom prst="roundRect">
            <a:avLst>
              <a:gd name="adj" fmla="val 3704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91656" y="1755648"/>
            <a:ext cx="365760" cy="365760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24" name="Text 22"/>
          <p:cNvSpPr/>
          <p:nvPr/>
        </p:nvSpPr>
        <p:spPr>
          <a:xfrm>
            <a:off x="6391656" y="175564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4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812280" y="1755648"/>
            <a:ext cx="9204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추적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391656" y="2249424"/>
            <a:ext cx="12862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열람 · 클릭 · 반송 ·</a:t>
            </a:r>
            <a:endParaRPr lang="en-US" sz="950" dirty="0"/>
          </a:p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수신거부 확인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8089392" y="1572768"/>
            <a:ext cx="1652016" cy="1481328"/>
          </a:xfrm>
          <a:prstGeom prst="roundRect">
            <a:avLst>
              <a:gd name="adj" fmla="val 3704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272272" y="1755648"/>
            <a:ext cx="365760" cy="365760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29" name="Text 27"/>
          <p:cNvSpPr/>
          <p:nvPr/>
        </p:nvSpPr>
        <p:spPr>
          <a:xfrm>
            <a:off x="8272272" y="175564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5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8692896" y="1755648"/>
            <a:ext cx="9204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아카이브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8272272" y="2249424"/>
            <a:ext cx="12862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조직별 · 시기별 · 주제별</a:t>
            </a:r>
            <a:endParaRPr lang="en-US" sz="950" dirty="0"/>
          </a:p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축적 · 검색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9970008" y="1572768"/>
            <a:ext cx="1652016" cy="1481328"/>
          </a:xfrm>
          <a:prstGeom prst="roundRect">
            <a:avLst>
              <a:gd name="adj" fmla="val 3704"/>
            </a:avLst>
          </a:prstGeom>
          <a:solidFill>
            <a:srgbClr val="F0EEE6"/>
          </a:solidFill>
          <a:ln w="9525">
            <a:solidFill>
              <a:srgbClr val="E3E0D5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152888" y="1755648"/>
            <a:ext cx="365760" cy="365760"/>
          </a:xfrm>
          <a:prstGeom prst="ellipse">
            <a:avLst/>
          </a:prstGeom>
          <a:solidFill>
            <a:srgbClr val="D97757"/>
          </a:solidFill>
          <a:ln/>
        </p:spPr>
      </p:sp>
      <p:sp>
        <p:nvSpPr>
          <p:cNvPr id="34" name="Text 32"/>
          <p:cNvSpPr/>
          <p:nvPr/>
        </p:nvSpPr>
        <p:spPr>
          <a:xfrm>
            <a:off x="10152888" y="175564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4141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6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10573512" y="1755648"/>
            <a:ext cx="9204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성과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10152888" y="2249424"/>
            <a:ext cx="12862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보도된 기사</a:t>
            </a:r>
            <a:endParaRPr lang="en-US" sz="950" dirty="0"/>
          </a:p>
          <a:p>
            <a:pPr indent="0" marL="0">
              <a:lnSpc>
                <a:spcPts val="1400"/>
              </a:lnSpc>
              <a:buNone/>
            </a:pPr>
            <a:r>
              <a:rPr lang="en-US" sz="950" dirty="0">
                <a:solidFill>
                  <a:srgbClr val="3030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URL 연결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566928" y="3346704"/>
            <a:ext cx="11055096" cy="2578608"/>
          </a:xfrm>
          <a:prstGeom prst="roundRect">
            <a:avLst>
              <a:gd name="adj" fmla="val 2128"/>
            </a:avLst>
          </a:prstGeom>
          <a:solidFill>
            <a:srgbClr val="141413"/>
          </a:solidFill>
          <a:ln w="9525">
            <a:solidFill>
              <a:srgbClr val="14141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024128" y="3602736"/>
            <a:ext cx="101406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9775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어려운 것은 만드는 것이 아니라, 그 메일이 기자 받은편지함에 실제로 도착하게 하는 것입니다</a:t>
            </a:r>
            <a:endParaRPr lang="en-US" sz="1700" dirty="0"/>
          </a:p>
        </p:txBody>
      </p:sp>
      <p:sp>
        <p:nvSpPr>
          <p:cNvPr id="39" name="Text 37"/>
          <p:cNvSpPr/>
          <p:nvPr/>
        </p:nvSpPr>
        <p:spPr>
          <a:xfrm>
            <a:off x="1024128" y="4096512"/>
            <a:ext cx="1014069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단체 이름으로 보낸 메일이 스팸함에 빠지지 않도록, 국제 표준 발송 인증을 기본 적용합니다 (전용 발송 도메인 · SPF·DKIM·DMARC)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발신 도메인 평판 관리 — 반송률·수신거부율을 임계치 이하로, 발송 큐·재시도로 대량 발송 차단을 피합니다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0EEE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수신거부 절차와 발송 이력을 보존해 분쟁에 대비합니다</a:t>
            </a:r>
            <a:endParaRPr lang="en-US" sz="1250" dirty="0"/>
          </a:p>
        </p:txBody>
      </p:sp>
      <p:sp>
        <p:nvSpPr>
          <p:cNvPr id="40" name="Text 38"/>
          <p:cNvSpPr/>
          <p:nvPr/>
        </p:nvSpPr>
        <p:spPr>
          <a:xfrm>
            <a:off x="1024128" y="5413248"/>
            <a:ext cx="101406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AF9F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 설정 없이 대량 발송하면 성명·보도자료 상당수가 스팸으로 분류됩니다. 기자 명단의 소유권은 등록한 조직에 있습니다.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566928" y="6327648"/>
            <a:ext cx="10506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회원 중심 시민조직 시스템 · 새론사회적협동조합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112928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F897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회원 중심 시민조직 시스템</dc:title>
  <dc:subject>PptxGenJS Presentation</dc:subject>
  <dc:creator>김태형</dc:creator>
  <cp:lastModifiedBy>김태형</cp:lastModifiedBy>
  <cp:revision>1</cp:revision>
  <dcterms:created xsi:type="dcterms:W3CDTF">2026-08-29T03:16:05Z</dcterms:created>
  <dcterms:modified xsi:type="dcterms:W3CDTF">2026-08-29T03:16:05Z</dcterms:modified>
</cp:coreProperties>
</file>